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0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D011B6C-C881-4664-9C3C-BF1122D2FC0A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Usar de 5 a 10 slides para exemplificar.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0D384C-3838-4197-9D4D-FBF5FB5207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2B8D09-9783-47CB-B676-52D771AA41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15EB23-328C-4EF5-B3C4-A4B546D7C2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A625DA-841D-4403-9880-D1307EC1D19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EF6093-E9D1-4D03-B9E6-8A774F06A8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5B996C-FA97-4A92-8310-44F71A3B50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F3A82D-EDDA-48D7-824E-B584F57D5A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FC5042-76F2-4550-8579-1964AA17E9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9F0DDA-1FB3-4F84-81C5-A98AAC40F1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B6731D-7291-49DA-8BE9-6B1AD5421B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E942E6-6FFC-420E-BA7D-F834758293C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43BF69-1CA2-4F4E-9778-8D6820F2CFF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22;g1f2a207a9a9_0_2611"/>
          <p:cNvSpPr/>
          <p:nvPr/>
        </p:nvSpPr>
        <p:spPr>
          <a:xfrm>
            <a:off x="0" y="4387320"/>
            <a:ext cx="12191400" cy="2354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23;g1f2a207a9a9_0_2611" descr=""/>
          <p:cNvPicPr/>
          <p:nvPr/>
        </p:nvPicPr>
        <p:blipFill>
          <a:blip r:embed="rId2"/>
          <a:stretch/>
        </p:blipFill>
        <p:spPr>
          <a:xfrm>
            <a:off x="11403720" y="194400"/>
            <a:ext cx="578520" cy="705960"/>
          </a:xfrm>
          <a:prstGeom prst="rect">
            <a:avLst/>
          </a:prstGeom>
          <a:ln w="0">
            <a:noFill/>
          </a:ln>
        </p:spPr>
      </p:pic>
      <p:sp>
        <p:nvSpPr>
          <p:cNvPr id="2" name="Google Shape;24;g1f2a207a9a9_0_2611"/>
          <p:cNvSpPr/>
          <p:nvPr/>
        </p:nvSpPr>
        <p:spPr>
          <a:xfrm>
            <a:off x="0" y="19800"/>
            <a:ext cx="12191400" cy="685728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Google Shape;25;g1f2a207a9a9_0_2611"/>
          <p:cNvSpPr/>
          <p:nvPr/>
        </p:nvSpPr>
        <p:spPr>
          <a:xfrm>
            <a:off x="0" y="19800"/>
            <a:ext cx="12191400" cy="1286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Google Shape;26;g1f2a207a9a9_0_2611" descr=""/>
          <p:cNvPicPr/>
          <p:nvPr/>
        </p:nvPicPr>
        <p:blipFill>
          <a:blip r:embed="rId3"/>
          <a:stretch/>
        </p:blipFill>
        <p:spPr>
          <a:xfrm>
            <a:off x="11240280" y="264600"/>
            <a:ext cx="578520" cy="7059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0;g1f2a207a9a9_0_2605"/>
          <p:cNvSpPr/>
          <p:nvPr/>
        </p:nvSpPr>
        <p:spPr>
          <a:xfrm>
            <a:off x="0" y="0"/>
            <a:ext cx="8103960" cy="687708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Google Shape;11;g1f2a207a9a9_0_2605" descr=""/>
          <p:cNvPicPr/>
          <p:nvPr/>
        </p:nvPicPr>
        <p:blipFill>
          <a:blip r:embed="rId2"/>
          <a:stretch/>
        </p:blipFill>
        <p:spPr>
          <a:xfrm>
            <a:off x="11403720" y="194400"/>
            <a:ext cx="578520" cy="705960"/>
          </a:xfrm>
          <a:prstGeom prst="rect">
            <a:avLst/>
          </a:prstGeom>
          <a:ln w="0">
            <a:noFill/>
          </a:ln>
        </p:spPr>
      </p:pic>
      <p:sp>
        <p:nvSpPr>
          <p:cNvPr id="45" name="Google Shape;12;g1f2a207a9a9_0_2605"/>
          <p:cNvSpPr/>
          <p:nvPr/>
        </p:nvSpPr>
        <p:spPr>
          <a:xfrm>
            <a:off x="0" y="0"/>
            <a:ext cx="182160" cy="6877080"/>
          </a:xfrm>
          <a:prstGeom prst="rect">
            <a:avLst/>
          </a:prstGeom>
          <a:solidFill>
            <a:srgbClr val="ef4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</a:t>
            </a:r>
            <a:r>
              <a:rPr b="0" lang="pt-BR" sz="3200" spc="-1" strike="noStrike">
                <a:latin typeface="Arial"/>
              </a:rPr>
              <a:t>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69;p183"/>
          <p:cNvSpPr/>
          <p:nvPr/>
        </p:nvSpPr>
        <p:spPr>
          <a:xfrm>
            <a:off x="0" y="4387320"/>
            <a:ext cx="12191400" cy="2354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Google Shape;70;p183" descr=""/>
          <p:cNvPicPr/>
          <p:nvPr/>
        </p:nvPicPr>
        <p:blipFill>
          <a:blip r:embed="rId2"/>
          <a:stretch/>
        </p:blipFill>
        <p:spPr>
          <a:xfrm>
            <a:off x="11403720" y="194400"/>
            <a:ext cx="578520" cy="705960"/>
          </a:xfrm>
          <a:prstGeom prst="rect">
            <a:avLst/>
          </a:prstGeom>
          <a:ln w="0">
            <a:noFill/>
          </a:ln>
        </p:spPr>
      </p:pic>
      <p:sp>
        <p:nvSpPr>
          <p:cNvPr id="86" name="Google Shape;71;p183"/>
          <p:cNvSpPr/>
          <p:nvPr/>
        </p:nvSpPr>
        <p:spPr>
          <a:xfrm>
            <a:off x="0" y="19800"/>
            <a:ext cx="12191400" cy="685728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Google Shape;72;p183"/>
          <p:cNvSpPr/>
          <p:nvPr/>
        </p:nvSpPr>
        <p:spPr>
          <a:xfrm>
            <a:off x="0" y="19800"/>
            <a:ext cx="12191400" cy="1286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Google Shape;73;p183" descr=""/>
          <p:cNvPicPr/>
          <p:nvPr/>
        </p:nvPicPr>
        <p:blipFill>
          <a:blip r:embed="rId3"/>
          <a:stretch/>
        </p:blipFill>
        <p:spPr>
          <a:xfrm>
            <a:off x="11240280" y="264600"/>
            <a:ext cx="578520" cy="705960"/>
          </a:xfrm>
          <a:prstGeom prst="rect">
            <a:avLst/>
          </a:prstGeom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/>
          <p:nvPr/>
        </p:nvSpPr>
        <p:spPr>
          <a:xfrm>
            <a:off x="0" y="6095880"/>
            <a:ext cx="12191760" cy="76176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"/>
          <p:cNvSpPr/>
          <p:nvPr/>
        </p:nvSpPr>
        <p:spPr>
          <a:xfrm>
            <a:off x="11103840" y="5007240"/>
            <a:ext cx="217440" cy="108828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"/>
          <p:cNvSpPr/>
          <p:nvPr/>
        </p:nvSpPr>
        <p:spPr>
          <a:xfrm>
            <a:off x="10668240" y="5442840"/>
            <a:ext cx="1088280" cy="326160"/>
          </a:xfrm>
          <a:custGeom>
            <a:avLst/>
            <a:gdLst/>
            <a:ahLst/>
            <a:rect l="l" t="t" r="r" b="b"/>
            <a:pathLst>
              <a:path w="7196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1160" y="21600"/>
                </a:lnTo>
                <a:arcTo wR="39560" hR="10800" stAng="5400000" swAng="5400000"/>
                <a:lnTo>
                  <a:pt x="21600" y="10800"/>
                </a:lnTo>
                <a:arcTo wR="39560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"/>
          <p:cNvSpPr/>
          <p:nvPr/>
        </p:nvSpPr>
        <p:spPr>
          <a:xfrm>
            <a:off x="10777320" y="5225040"/>
            <a:ext cx="870480" cy="326160"/>
          </a:xfrm>
          <a:custGeom>
            <a:avLst/>
            <a:gdLst/>
            <a:ahLst/>
            <a:rect l="l" t="t" r="r" b="b"/>
            <a:pathLst>
              <a:path w="57568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68" y="21600"/>
                </a:lnTo>
                <a:arcTo wR="25168" hR="10800" stAng="5400000" swAng="5400000"/>
                <a:lnTo>
                  <a:pt x="21600" y="10800"/>
                </a:lnTo>
                <a:arcTo wR="25168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"/>
          <p:cNvSpPr/>
          <p:nvPr/>
        </p:nvSpPr>
        <p:spPr>
          <a:xfrm>
            <a:off x="10886400" y="5007240"/>
            <a:ext cx="652680" cy="326160"/>
          </a:xfrm>
          <a:custGeom>
            <a:avLst/>
            <a:gdLst/>
            <a:ahLst/>
            <a:rect l="l" t="t" r="r" b="b"/>
            <a:pathLst>
              <a:path w="43176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6" y="21600"/>
                </a:lnTo>
                <a:arcTo wR="10776" hR="10800" stAng="5400000" swAng="5400000"/>
                <a:lnTo>
                  <a:pt x="21600" y="10800"/>
                </a:lnTo>
                <a:arcTo wR="10776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"/>
          <p:cNvSpPr/>
          <p:nvPr/>
        </p:nvSpPr>
        <p:spPr>
          <a:xfrm>
            <a:off x="10994760" y="4789440"/>
            <a:ext cx="435240" cy="326160"/>
          </a:xfrm>
          <a:custGeom>
            <a:avLst/>
            <a:gdLst/>
            <a:ahLst/>
            <a:rect l="l" t="t" r="r" b="b"/>
            <a:pathLst>
              <a:path w="28808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8008" y="21600"/>
                </a:lnTo>
                <a:arcTo wR="3592" hR="10800" stAng="5400000" swAng="-5400000"/>
                <a:lnTo>
                  <a:pt x="21600" y="10800"/>
                </a:lnTo>
                <a:arcTo wR="3592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9906840" y="5007240"/>
            <a:ext cx="217440" cy="108828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>
            <a:off x="9579600" y="5333760"/>
            <a:ext cx="870480" cy="326160"/>
          </a:xfrm>
          <a:custGeom>
            <a:avLst/>
            <a:gdLst/>
            <a:ahLst/>
            <a:rect l="l" t="t" r="r" b="b"/>
            <a:pathLst>
              <a:path w="57568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68" y="21600"/>
                </a:lnTo>
                <a:arcTo wR="25168" hR="10800" stAng="5400000" swAng="5400000"/>
                <a:lnTo>
                  <a:pt x="21600" y="10800"/>
                </a:lnTo>
                <a:arcTo wR="25168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>
            <a:off x="9689040" y="5115960"/>
            <a:ext cx="652680" cy="326160"/>
          </a:xfrm>
          <a:custGeom>
            <a:avLst/>
            <a:gdLst/>
            <a:ahLst/>
            <a:rect l="l" t="t" r="r" b="b"/>
            <a:pathLst>
              <a:path w="43176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6" y="21600"/>
                </a:lnTo>
                <a:arcTo wR="10776" hR="10800" stAng="5400000" swAng="5400000"/>
                <a:lnTo>
                  <a:pt x="21600" y="10800"/>
                </a:lnTo>
                <a:arcTo wR="10776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"/>
          <p:cNvSpPr/>
          <p:nvPr/>
        </p:nvSpPr>
        <p:spPr>
          <a:xfrm>
            <a:off x="9797400" y="4898520"/>
            <a:ext cx="435240" cy="326160"/>
          </a:xfrm>
          <a:custGeom>
            <a:avLst/>
            <a:gdLst/>
            <a:ahLst/>
            <a:rect l="l" t="t" r="r" b="b"/>
            <a:pathLst>
              <a:path w="28808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8008" y="21600"/>
                </a:lnTo>
                <a:arcTo wR="3592" hR="10800" stAng="5400000" swAng="-5400000"/>
                <a:lnTo>
                  <a:pt x="21600" y="10800"/>
                </a:lnTo>
                <a:arcTo wR="3592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7" name=""/>
          <p:cNvGrpSpPr/>
          <p:nvPr/>
        </p:nvGrpSpPr>
        <p:grpSpPr>
          <a:xfrm>
            <a:off x="10450080" y="4462920"/>
            <a:ext cx="435240" cy="326160"/>
            <a:chOff x="10450080" y="4462920"/>
            <a:chExt cx="435240" cy="326160"/>
          </a:xfrm>
        </p:grpSpPr>
        <p:sp>
          <p:nvSpPr>
            <p:cNvPr id="138" name=""/>
            <p:cNvSpPr/>
            <p:nvPr/>
          </p:nvSpPr>
          <p:spPr>
            <a:xfrm>
              <a:off x="10630080" y="4462920"/>
              <a:ext cx="105120" cy="189360"/>
            </a:xfrm>
            <a:custGeom>
              <a:avLst/>
              <a:gdLst/>
              <a:ahLst/>
              <a:rect l="l" t="t" r="r" b="b"/>
              <a:pathLst>
                <a:path w="293" h="527">
                  <a:moveTo>
                    <a:pt x="241" y="170"/>
                  </a:moveTo>
                  <a:cubicBezTo>
                    <a:pt x="189" y="72"/>
                    <a:pt x="78" y="-13"/>
                    <a:pt x="32" y="2"/>
                  </a:cubicBezTo>
                  <a:cubicBezTo>
                    <a:pt x="-2" y="17"/>
                    <a:pt x="37" y="83"/>
                    <a:pt x="69" y="118"/>
                  </a:cubicBezTo>
                  <a:cubicBezTo>
                    <a:pt x="72" y="120"/>
                    <a:pt x="70" y="125"/>
                    <a:pt x="65" y="125"/>
                  </a:cubicBezTo>
                  <a:cubicBezTo>
                    <a:pt x="50" y="121"/>
                    <a:pt x="33" y="121"/>
                    <a:pt x="26" y="130"/>
                  </a:cubicBezTo>
                  <a:cubicBezTo>
                    <a:pt x="9" y="150"/>
                    <a:pt x="33" y="179"/>
                    <a:pt x="54" y="199"/>
                  </a:cubicBezTo>
                  <a:cubicBezTo>
                    <a:pt x="58" y="201"/>
                    <a:pt x="55" y="207"/>
                    <a:pt x="50" y="206"/>
                  </a:cubicBezTo>
                  <a:cubicBezTo>
                    <a:pt x="32" y="202"/>
                    <a:pt x="14" y="202"/>
                    <a:pt x="8" y="210"/>
                  </a:cubicBezTo>
                  <a:cubicBezTo>
                    <a:pt x="-17" y="240"/>
                    <a:pt x="20" y="328"/>
                    <a:pt x="42" y="361"/>
                  </a:cubicBezTo>
                  <a:cubicBezTo>
                    <a:pt x="69" y="400"/>
                    <a:pt x="96" y="438"/>
                    <a:pt x="131" y="469"/>
                  </a:cubicBezTo>
                  <a:cubicBezTo>
                    <a:pt x="168" y="500"/>
                    <a:pt x="212" y="523"/>
                    <a:pt x="260" y="527"/>
                  </a:cubicBezTo>
                  <a:cubicBezTo>
                    <a:pt x="262" y="527"/>
                    <a:pt x="264" y="527"/>
                    <a:pt x="266" y="527"/>
                  </a:cubicBezTo>
                  <a:cubicBezTo>
                    <a:pt x="268" y="525"/>
                    <a:pt x="269" y="522"/>
                    <a:pt x="271" y="519"/>
                  </a:cubicBezTo>
                  <a:cubicBezTo>
                    <a:pt x="279" y="498"/>
                    <a:pt x="281" y="489"/>
                    <a:pt x="285" y="471"/>
                  </a:cubicBezTo>
                  <a:cubicBezTo>
                    <a:pt x="289" y="397"/>
                    <a:pt x="316" y="314"/>
                    <a:pt x="241" y="17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"/>
            <p:cNvSpPr/>
            <p:nvPr/>
          </p:nvSpPr>
          <p:spPr>
            <a:xfrm>
              <a:off x="10450080" y="4462920"/>
              <a:ext cx="394560" cy="326160"/>
            </a:xfrm>
            <a:custGeom>
              <a:avLst/>
              <a:gdLst/>
              <a:ahLst/>
              <a:rect l="l" t="t" r="r" b="b"/>
              <a:pathLst>
                <a:path w="1097" h="907">
                  <a:moveTo>
                    <a:pt x="910" y="345"/>
                  </a:moveTo>
                  <a:cubicBezTo>
                    <a:pt x="847" y="354"/>
                    <a:pt x="783" y="414"/>
                    <a:pt x="750" y="467"/>
                  </a:cubicBezTo>
                  <a:cubicBezTo>
                    <a:pt x="749" y="470"/>
                    <a:pt x="745" y="474"/>
                    <a:pt x="741" y="475"/>
                  </a:cubicBezTo>
                  <a:cubicBezTo>
                    <a:pt x="737" y="475"/>
                    <a:pt x="733" y="472"/>
                    <a:pt x="729" y="469"/>
                  </a:cubicBezTo>
                  <a:cubicBezTo>
                    <a:pt x="695" y="438"/>
                    <a:pt x="651" y="398"/>
                    <a:pt x="595" y="329"/>
                  </a:cubicBezTo>
                  <a:cubicBezTo>
                    <a:pt x="571" y="299"/>
                    <a:pt x="451" y="155"/>
                    <a:pt x="334" y="73"/>
                  </a:cubicBezTo>
                  <a:cubicBezTo>
                    <a:pt x="232" y="2"/>
                    <a:pt x="104" y="-16"/>
                    <a:pt x="60" y="13"/>
                  </a:cubicBezTo>
                  <a:cubicBezTo>
                    <a:pt x="40" y="27"/>
                    <a:pt x="36" y="57"/>
                    <a:pt x="45" y="80"/>
                  </a:cubicBezTo>
                  <a:cubicBezTo>
                    <a:pt x="54" y="103"/>
                    <a:pt x="86" y="129"/>
                    <a:pt x="110" y="140"/>
                  </a:cubicBezTo>
                  <a:cubicBezTo>
                    <a:pt x="80" y="137"/>
                    <a:pt x="41" y="161"/>
                    <a:pt x="41" y="190"/>
                  </a:cubicBezTo>
                  <a:cubicBezTo>
                    <a:pt x="41" y="241"/>
                    <a:pt x="132" y="296"/>
                    <a:pt x="161" y="305"/>
                  </a:cubicBezTo>
                  <a:cubicBezTo>
                    <a:pt x="135" y="306"/>
                    <a:pt x="115" y="335"/>
                    <a:pt x="121" y="359"/>
                  </a:cubicBezTo>
                  <a:cubicBezTo>
                    <a:pt x="132" y="406"/>
                    <a:pt x="219" y="428"/>
                    <a:pt x="246" y="432"/>
                  </a:cubicBezTo>
                  <a:cubicBezTo>
                    <a:pt x="221" y="437"/>
                    <a:pt x="208" y="467"/>
                    <a:pt x="217" y="490"/>
                  </a:cubicBezTo>
                  <a:cubicBezTo>
                    <a:pt x="230" y="526"/>
                    <a:pt x="317" y="549"/>
                    <a:pt x="341" y="554"/>
                  </a:cubicBezTo>
                  <a:cubicBezTo>
                    <a:pt x="319" y="573"/>
                    <a:pt x="328" y="605"/>
                    <a:pt x="351" y="622"/>
                  </a:cubicBezTo>
                  <a:cubicBezTo>
                    <a:pt x="370" y="637"/>
                    <a:pt x="397" y="647"/>
                    <a:pt x="422" y="651"/>
                  </a:cubicBezTo>
                  <a:cubicBezTo>
                    <a:pt x="357" y="643"/>
                    <a:pt x="281" y="634"/>
                    <a:pt x="217" y="633"/>
                  </a:cubicBezTo>
                  <a:cubicBezTo>
                    <a:pt x="154" y="631"/>
                    <a:pt x="58" y="652"/>
                    <a:pt x="0" y="704"/>
                  </a:cubicBezTo>
                  <a:cubicBezTo>
                    <a:pt x="83" y="738"/>
                    <a:pt x="180" y="809"/>
                    <a:pt x="218" y="907"/>
                  </a:cubicBezTo>
                  <a:cubicBezTo>
                    <a:pt x="279" y="905"/>
                    <a:pt x="323" y="871"/>
                    <a:pt x="371" y="835"/>
                  </a:cubicBezTo>
                  <a:cubicBezTo>
                    <a:pt x="379" y="828"/>
                    <a:pt x="386" y="822"/>
                    <a:pt x="396" y="821"/>
                  </a:cubicBezTo>
                  <a:cubicBezTo>
                    <a:pt x="402" y="821"/>
                    <a:pt x="409" y="822"/>
                    <a:pt x="415" y="825"/>
                  </a:cubicBezTo>
                  <a:cubicBezTo>
                    <a:pt x="441" y="833"/>
                    <a:pt x="564" y="895"/>
                    <a:pt x="718" y="888"/>
                  </a:cubicBezTo>
                  <a:cubicBezTo>
                    <a:pt x="837" y="882"/>
                    <a:pt x="940" y="832"/>
                    <a:pt x="988" y="741"/>
                  </a:cubicBezTo>
                  <a:cubicBezTo>
                    <a:pt x="1035" y="653"/>
                    <a:pt x="1040" y="559"/>
                    <a:pt x="1045" y="532"/>
                  </a:cubicBezTo>
                  <a:cubicBezTo>
                    <a:pt x="1050" y="507"/>
                    <a:pt x="1074" y="493"/>
                    <a:pt x="1097" y="486"/>
                  </a:cubicBezTo>
                  <a:cubicBezTo>
                    <a:pt x="1095" y="461"/>
                    <a:pt x="1098" y="428"/>
                    <a:pt x="1095" y="402"/>
                  </a:cubicBezTo>
                  <a:cubicBezTo>
                    <a:pt x="1046" y="362"/>
                    <a:pt x="972" y="335"/>
                    <a:pt x="910" y="34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"/>
            <p:cNvSpPr/>
            <p:nvPr/>
          </p:nvSpPr>
          <p:spPr>
            <a:xfrm>
              <a:off x="10837440" y="4606560"/>
              <a:ext cx="47880" cy="32760"/>
            </a:xfrm>
            <a:custGeom>
              <a:avLst/>
              <a:gdLst/>
              <a:ahLst/>
              <a:rect l="l" t="t" r="r" b="b"/>
              <a:pathLst>
                <a:path w="134" h="92">
                  <a:moveTo>
                    <a:pt x="29" y="1"/>
                  </a:moveTo>
                  <a:cubicBezTo>
                    <a:pt x="26" y="0"/>
                    <a:pt x="21" y="0"/>
                    <a:pt x="17" y="0"/>
                  </a:cubicBezTo>
                  <a:cubicBezTo>
                    <a:pt x="10" y="1"/>
                    <a:pt x="8" y="4"/>
                    <a:pt x="5" y="10"/>
                  </a:cubicBezTo>
                  <a:cubicBezTo>
                    <a:pt x="-2" y="24"/>
                    <a:pt x="0" y="73"/>
                    <a:pt x="4" y="82"/>
                  </a:cubicBezTo>
                  <a:cubicBezTo>
                    <a:pt x="6" y="88"/>
                    <a:pt x="10" y="92"/>
                    <a:pt x="17" y="92"/>
                  </a:cubicBezTo>
                  <a:cubicBezTo>
                    <a:pt x="20" y="92"/>
                    <a:pt x="23" y="91"/>
                    <a:pt x="26" y="90"/>
                  </a:cubicBezTo>
                  <a:cubicBezTo>
                    <a:pt x="34" y="87"/>
                    <a:pt x="44" y="84"/>
                    <a:pt x="54" y="81"/>
                  </a:cubicBezTo>
                  <a:cubicBezTo>
                    <a:pt x="78" y="73"/>
                    <a:pt x="101" y="65"/>
                    <a:pt x="124" y="57"/>
                  </a:cubicBezTo>
                  <a:cubicBezTo>
                    <a:pt x="127" y="56"/>
                    <a:pt x="132" y="55"/>
                    <a:pt x="133" y="51"/>
                  </a:cubicBezTo>
                  <a:cubicBezTo>
                    <a:pt x="135" y="46"/>
                    <a:pt x="130" y="41"/>
                    <a:pt x="126" y="38"/>
                  </a:cubicBezTo>
                  <a:cubicBezTo>
                    <a:pt x="95" y="23"/>
                    <a:pt x="62" y="11"/>
                    <a:pt x="29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"/>
            <p:cNvSpPr/>
            <p:nvPr/>
          </p:nvSpPr>
          <p:spPr>
            <a:xfrm>
              <a:off x="10782360" y="4609080"/>
              <a:ext cx="24840" cy="24120"/>
            </a:xfrm>
            <a:custGeom>
              <a:avLst/>
              <a:gdLst/>
              <a:ahLst/>
              <a:rect l="l" t="t" r="r" b="b"/>
              <a:pathLst>
                <a:path w="70" h="68">
                  <a:moveTo>
                    <a:pt x="0" y="34"/>
                  </a:moveTo>
                  <a:cubicBezTo>
                    <a:pt x="0" y="40"/>
                    <a:pt x="2" y="46"/>
                    <a:pt x="5" y="51"/>
                  </a:cubicBezTo>
                  <a:cubicBezTo>
                    <a:pt x="7" y="56"/>
                    <a:pt x="12" y="61"/>
                    <a:pt x="17" y="63"/>
                  </a:cubicBezTo>
                  <a:cubicBezTo>
                    <a:pt x="23" y="67"/>
                    <a:pt x="29" y="68"/>
                    <a:pt x="35" y="68"/>
                  </a:cubicBezTo>
                  <a:cubicBezTo>
                    <a:pt x="41" y="68"/>
                    <a:pt x="47" y="67"/>
                    <a:pt x="52" y="63"/>
                  </a:cubicBezTo>
                  <a:cubicBezTo>
                    <a:pt x="58" y="61"/>
                    <a:pt x="63" y="56"/>
                    <a:pt x="65" y="51"/>
                  </a:cubicBezTo>
                  <a:cubicBezTo>
                    <a:pt x="69" y="46"/>
                    <a:pt x="70" y="40"/>
                    <a:pt x="70" y="34"/>
                  </a:cubicBezTo>
                  <a:cubicBezTo>
                    <a:pt x="70" y="28"/>
                    <a:pt x="69" y="22"/>
                    <a:pt x="65" y="17"/>
                  </a:cubicBezTo>
                  <a:cubicBezTo>
                    <a:pt x="62" y="12"/>
                    <a:pt x="58" y="8"/>
                    <a:pt x="52" y="5"/>
                  </a:cubicBezTo>
                  <a:cubicBezTo>
                    <a:pt x="47" y="2"/>
                    <a:pt x="41" y="0"/>
                    <a:pt x="35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8"/>
                    <a:pt x="7" y="12"/>
                    <a:pt x="5" y="17"/>
                  </a:cubicBezTo>
                  <a:cubicBezTo>
                    <a:pt x="2" y="22"/>
                    <a:pt x="0" y="28"/>
                    <a:pt x="0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"/>
            <p:cNvSpPr/>
            <p:nvPr/>
          </p:nvSpPr>
          <p:spPr>
            <a:xfrm>
              <a:off x="10479600" y="4513320"/>
              <a:ext cx="60120" cy="24120"/>
            </a:xfrm>
            <a:custGeom>
              <a:avLst/>
              <a:gdLst/>
              <a:ahLst/>
              <a:rect l="l" t="t" r="r" b="b"/>
              <a:pathLst>
                <a:path w="168" h="68">
                  <a:moveTo>
                    <a:pt x="93" y="33"/>
                  </a:moveTo>
                  <a:cubicBezTo>
                    <a:pt x="97" y="35"/>
                    <a:pt x="121" y="46"/>
                    <a:pt x="143" y="55"/>
                  </a:cubicBezTo>
                  <a:cubicBezTo>
                    <a:pt x="154" y="58"/>
                    <a:pt x="168" y="63"/>
                    <a:pt x="168" y="66"/>
                  </a:cubicBezTo>
                  <a:cubicBezTo>
                    <a:pt x="168" y="70"/>
                    <a:pt x="155" y="68"/>
                    <a:pt x="144" y="66"/>
                  </a:cubicBezTo>
                  <a:cubicBezTo>
                    <a:pt x="116" y="60"/>
                    <a:pt x="86" y="50"/>
                    <a:pt x="61" y="37"/>
                  </a:cubicBezTo>
                  <a:cubicBezTo>
                    <a:pt x="53" y="34"/>
                    <a:pt x="11" y="11"/>
                    <a:pt x="0" y="4"/>
                  </a:cubicBezTo>
                  <a:cubicBezTo>
                    <a:pt x="9" y="0"/>
                    <a:pt x="21" y="0"/>
                    <a:pt x="29" y="0"/>
                  </a:cubicBezTo>
                  <a:cubicBezTo>
                    <a:pt x="51" y="14"/>
                    <a:pt x="70" y="23"/>
                    <a:pt x="93" y="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"/>
            <p:cNvSpPr/>
            <p:nvPr/>
          </p:nvSpPr>
          <p:spPr>
            <a:xfrm>
              <a:off x="10500120" y="4572720"/>
              <a:ext cx="68400" cy="13680"/>
            </a:xfrm>
            <a:custGeom>
              <a:avLst/>
              <a:gdLst/>
              <a:ahLst/>
              <a:rect l="l" t="t" r="r" b="b"/>
              <a:pathLst>
                <a:path w="191" h="39">
                  <a:moveTo>
                    <a:pt x="151" y="28"/>
                  </a:moveTo>
                  <a:cubicBezTo>
                    <a:pt x="165" y="30"/>
                    <a:pt x="191" y="30"/>
                    <a:pt x="191" y="35"/>
                  </a:cubicBezTo>
                  <a:cubicBezTo>
                    <a:pt x="191" y="39"/>
                    <a:pt x="168" y="39"/>
                    <a:pt x="154" y="39"/>
                  </a:cubicBezTo>
                  <a:cubicBezTo>
                    <a:pt x="102" y="39"/>
                    <a:pt x="45" y="31"/>
                    <a:pt x="0" y="9"/>
                  </a:cubicBezTo>
                  <a:cubicBezTo>
                    <a:pt x="5" y="5"/>
                    <a:pt x="16" y="0"/>
                    <a:pt x="23" y="0"/>
                  </a:cubicBezTo>
                  <a:cubicBezTo>
                    <a:pt x="73" y="19"/>
                    <a:pt x="133" y="25"/>
                    <a:pt x="151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"/>
            <p:cNvSpPr/>
            <p:nvPr/>
          </p:nvSpPr>
          <p:spPr>
            <a:xfrm>
              <a:off x="10531440" y="4618440"/>
              <a:ext cx="61920" cy="8280"/>
            </a:xfrm>
            <a:custGeom>
              <a:avLst/>
              <a:gdLst/>
              <a:ahLst/>
              <a:rect l="l" t="t" r="r" b="b"/>
              <a:pathLst>
                <a:path w="173" h="24">
                  <a:moveTo>
                    <a:pt x="128" y="11"/>
                  </a:moveTo>
                  <a:cubicBezTo>
                    <a:pt x="153" y="13"/>
                    <a:pt x="172" y="11"/>
                    <a:pt x="173" y="14"/>
                  </a:cubicBezTo>
                  <a:cubicBezTo>
                    <a:pt x="174" y="20"/>
                    <a:pt x="149" y="22"/>
                    <a:pt x="136" y="22"/>
                  </a:cubicBezTo>
                  <a:cubicBezTo>
                    <a:pt x="96" y="24"/>
                    <a:pt x="68" y="26"/>
                    <a:pt x="23" y="18"/>
                  </a:cubicBezTo>
                  <a:cubicBezTo>
                    <a:pt x="18" y="18"/>
                    <a:pt x="-1" y="14"/>
                    <a:pt x="0" y="12"/>
                  </a:cubicBezTo>
                  <a:cubicBezTo>
                    <a:pt x="4" y="7"/>
                    <a:pt x="14" y="1"/>
                    <a:pt x="20" y="0"/>
                  </a:cubicBezTo>
                  <a:cubicBezTo>
                    <a:pt x="45" y="6"/>
                    <a:pt x="103" y="9"/>
                    <a:pt x="128" y="1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"/>
            <p:cNvSpPr/>
            <p:nvPr/>
          </p:nvSpPr>
          <p:spPr>
            <a:xfrm>
              <a:off x="10569960" y="4662720"/>
              <a:ext cx="56520" cy="7920"/>
            </a:xfrm>
            <a:custGeom>
              <a:avLst/>
              <a:gdLst/>
              <a:ahLst/>
              <a:rect l="l" t="t" r="r" b="b"/>
              <a:pathLst>
                <a:path w="158" h="23">
                  <a:moveTo>
                    <a:pt x="8" y="0"/>
                  </a:moveTo>
                  <a:cubicBezTo>
                    <a:pt x="29" y="4"/>
                    <a:pt x="46" y="6"/>
                    <a:pt x="66" y="7"/>
                  </a:cubicBezTo>
                  <a:cubicBezTo>
                    <a:pt x="81" y="9"/>
                    <a:pt x="102" y="11"/>
                    <a:pt x="122" y="11"/>
                  </a:cubicBezTo>
                  <a:cubicBezTo>
                    <a:pt x="138" y="12"/>
                    <a:pt x="158" y="10"/>
                    <a:pt x="158" y="13"/>
                  </a:cubicBezTo>
                  <a:cubicBezTo>
                    <a:pt x="158" y="20"/>
                    <a:pt x="135" y="22"/>
                    <a:pt x="119" y="23"/>
                  </a:cubicBezTo>
                  <a:cubicBezTo>
                    <a:pt x="84" y="23"/>
                    <a:pt x="44" y="23"/>
                    <a:pt x="3" y="13"/>
                  </a:cubicBezTo>
                  <a:cubicBezTo>
                    <a:pt x="2" y="13"/>
                    <a:pt x="0" y="11"/>
                    <a:pt x="0" y="11"/>
                  </a:cubicBezTo>
                  <a:cubicBezTo>
                    <a:pt x="2" y="7"/>
                    <a:pt x="6" y="3"/>
                    <a:pt x="8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" name=""/>
          <p:cNvGrpSpPr/>
          <p:nvPr/>
        </p:nvGrpSpPr>
        <p:grpSpPr>
          <a:xfrm>
            <a:off x="11103480" y="4245120"/>
            <a:ext cx="435240" cy="326160"/>
            <a:chOff x="11103480" y="4245120"/>
            <a:chExt cx="435240" cy="326160"/>
          </a:xfrm>
        </p:grpSpPr>
        <p:sp>
          <p:nvSpPr>
            <p:cNvPr id="147" name=""/>
            <p:cNvSpPr/>
            <p:nvPr/>
          </p:nvSpPr>
          <p:spPr>
            <a:xfrm>
              <a:off x="11283480" y="4245120"/>
              <a:ext cx="105120" cy="189360"/>
            </a:xfrm>
            <a:custGeom>
              <a:avLst/>
              <a:gdLst/>
              <a:ahLst/>
              <a:rect l="l" t="t" r="r" b="b"/>
              <a:pathLst>
                <a:path w="293" h="527">
                  <a:moveTo>
                    <a:pt x="241" y="170"/>
                  </a:moveTo>
                  <a:cubicBezTo>
                    <a:pt x="189" y="72"/>
                    <a:pt x="78" y="-13"/>
                    <a:pt x="32" y="2"/>
                  </a:cubicBezTo>
                  <a:cubicBezTo>
                    <a:pt x="-2" y="17"/>
                    <a:pt x="37" y="83"/>
                    <a:pt x="69" y="118"/>
                  </a:cubicBezTo>
                  <a:cubicBezTo>
                    <a:pt x="72" y="120"/>
                    <a:pt x="70" y="125"/>
                    <a:pt x="65" y="125"/>
                  </a:cubicBezTo>
                  <a:cubicBezTo>
                    <a:pt x="50" y="121"/>
                    <a:pt x="33" y="121"/>
                    <a:pt x="26" y="130"/>
                  </a:cubicBezTo>
                  <a:cubicBezTo>
                    <a:pt x="9" y="150"/>
                    <a:pt x="33" y="179"/>
                    <a:pt x="54" y="199"/>
                  </a:cubicBezTo>
                  <a:cubicBezTo>
                    <a:pt x="58" y="201"/>
                    <a:pt x="55" y="207"/>
                    <a:pt x="50" y="206"/>
                  </a:cubicBezTo>
                  <a:cubicBezTo>
                    <a:pt x="32" y="202"/>
                    <a:pt x="14" y="202"/>
                    <a:pt x="8" y="210"/>
                  </a:cubicBezTo>
                  <a:cubicBezTo>
                    <a:pt x="-17" y="240"/>
                    <a:pt x="20" y="328"/>
                    <a:pt x="42" y="361"/>
                  </a:cubicBezTo>
                  <a:cubicBezTo>
                    <a:pt x="69" y="400"/>
                    <a:pt x="96" y="438"/>
                    <a:pt x="131" y="469"/>
                  </a:cubicBezTo>
                  <a:cubicBezTo>
                    <a:pt x="168" y="500"/>
                    <a:pt x="212" y="523"/>
                    <a:pt x="260" y="527"/>
                  </a:cubicBezTo>
                  <a:cubicBezTo>
                    <a:pt x="262" y="527"/>
                    <a:pt x="264" y="527"/>
                    <a:pt x="266" y="527"/>
                  </a:cubicBezTo>
                  <a:cubicBezTo>
                    <a:pt x="268" y="525"/>
                    <a:pt x="269" y="522"/>
                    <a:pt x="271" y="519"/>
                  </a:cubicBezTo>
                  <a:cubicBezTo>
                    <a:pt x="279" y="498"/>
                    <a:pt x="281" y="489"/>
                    <a:pt x="285" y="471"/>
                  </a:cubicBezTo>
                  <a:cubicBezTo>
                    <a:pt x="289" y="397"/>
                    <a:pt x="316" y="314"/>
                    <a:pt x="241" y="17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"/>
            <p:cNvSpPr/>
            <p:nvPr/>
          </p:nvSpPr>
          <p:spPr>
            <a:xfrm>
              <a:off x="11103480" y="4245120"/>
              <a:ext cx="394560" cy="326160"/>
            </a:xfrm>
            <a:custGeom>
              <a:avLst/>
              <a:gdLst/>
              <a:ahLst/>
              <a:rect l="l" t="t" r="r" b="b"/>
              <a:pathLst>
                <a:path w="1097" h="907">
                  <a:moveTo>
                    <a:pt x="910" y="345"/>
                  </a:moveTo>
                  <a:cubicBezTo>
                    <a:pt x="847" y="354"/>
                    <a:pt x="783" y="414"/>
                    <a:pt x="750" y="467"/>
                  </a:cubicBezTo>
                  <a:cubicBezTo>
                    <a:pt x="749" y="470"/>
                    <a:pt x="745" y="474"/>
                    <a:pt x="741" y="475"/>
                  </a:cubicBezTo>
                  <a:cubicBezTo>
                    <a:pt x="737" y="475"/>
                    <a:pt x="733" y="472"/>
                    <a:pt x="729" y="469"/>
                  </a:cubicBezTo>
                  <a:cubicBezTo>
                    <a:pt x="695" y="438"/>
                    <a:pt x="651" y="398"/>
                    <a:pt x="595" y="329"/>
                  </a:cubicBezTo>
                  <a:cubicBezTo>
                    <a:pt x="571" y="299"/>
                    <a:pt x="451" y="155"/>
                    <a:pt x="334" y="73"/>
                  </a:cubicBezTo>
                  <a:cubicBezTo>
                    <a:pt x="232" y="2"/>
                    <a:pt x="104" y="-16"/>
                    <a:pt x="60" y="13"/>
                  </a:cubicBezTo>
                  <a:cubicBezTo>
                    <a:pt x="40" y="27"/>
                    <a:pt x="36" y="57"/>
                    <a:pt x="45" y="80"/>
                  </a:cubicBezTo>
                  <a:cubicBezTo>
                    <a:pt x="54" y="103"/>
                    <a:pt x="86" y="129"/>
                    <a:pt x="110" y="140"/>
                  </a:cubicBezTo>
                  <a:cubicBezTo>
                    <a:pt x="80" y="137"/>
                    <a:pt x="41" y="161"/>
                    <a:pt x="41" y="190"/>
                  </a:cubicBezTo>
                  <a:cubicBezTo>
                    <a:pt x="41" y="241"/>
                    <a:pt x="132" y="296"/>
                    <a:pt x="161" y="305"/>
                  </a:cubicBezTo>
                  <a:cubicBezTo>
                    <a:pt x="135" y="306"/>
                    <a:pt x="115" y="335"/>
                    <a:pt x="121" y="359"/>
                  </a:cubicBezTo>
                  <a:cubicBezTo>
                    <a:pt x="132" y="406"/>
                    <a:pt x="219" y="428"/>
                    <a:pt x="246" y="432"/>
                  </a:cubicBezTo>
                  <a:cubicBezTo>
                    <a:pt x="221" y="437"/>
                    <a:pt x="208" y="467"/>
                    <a:pt x="217" y="490"/>
                  </a:cubicBezTo>
                  <a:cubicBezTo>
                    <a:pt x="230" y="526"/>
                    <a:pt x="317" y="549"/>
                    <a:pt x="341" y="554"/>
                  </a:cubicBezTo>
                  <a:cubicBezTo>
                    <a:pt x="319" y="573"/>
                    <a:pt x="328" y="605"/>
                    <a:pt x="351" y="622"/>
                  </a:cubicBezTo>
                  <a:cubicBezTo>
                    <a:pt x="370" y="637"/>
                    <a:pt x="397" y="647"/>
                    <a:pt x="422" y="651"/>
                  </a:cubicBezTo>
                  <a:cubicBezTo>
                    <a:pt x="357" y="643"/>
                    <a:pt x="281" y="634"/>
                    <a:pt x="217" y="633"/>
                  </a:cubicBezTo>
                  <a:cubicBezTo>
                    <a:pt x="154" y="631"/>
                    <a:pt x="58" y="652"/>
                    <a:pt x="0" y="704"/>
                  </a:cubicBezTo>
                  <a:cubicBezTo>
                    <a:pt x="83" y="738"/>
                    <a:pt x="180" y="809"/>
                    <a:pt x="218" y="907"/>
                  </a:cubicBezTo>
                  <a:cubicBezTo>
                    <a:pt x="279" y="905"/>
                    <a:pt x="323" y="871"/>
                    <a:pt x="371" y="835"/>
                  </a:cubicBezTo>
                  <a:cubicBezTo>
                    <a:pt x="379" y="828"/>
                    <a:pt x="386" y="822"/>
                    <a:pt x="396" y="821"/>
                  </a:cubicBezTo>
                  <a:cubicBezTo>
                    <a:pt x="402" y="821"/>
                    <a:pt x="409" y="822"/>
                    <a:pt x="415" y="825"/>
                  </a:cubicBezTo>
                  <a:cubicBezTo>
                    <a:pt x="441" y="833"/>
                    <a:pt x="564" y="895"/>
                    <a:pt x="718" y="888"/>
                  </a:cubicBezTo>
                  <a:cubicBezTo>
                    <a:pt x="837" y="882"/>
                    <a:pt x="940" y="832"/>
                    <a:pt x="988" y="741"/>
                  </a:cubicBezTo>
                  <a:cubicBezTo>
                    <a:pt x="1035" y="653"/>
                    <a:pt x="1040" y="559"/>
                    <a:pt x="1045" y="532"/>
                  </a:cubicBezTo>
                  <a:cubicBezTo>
                    <a:pt x="1050" y="507"/>
                    <a:pt x="1074" y="493"/>
                    <a:pt x="1097" y="486"/>
                  </a:cubicBezTo>
                  <a:cubicBezTo>
                    <a:pt x="1095" y="461"/>
                    <a:pt x="1098" y="428"/>
                    <a:pt x="1095" y="402"/>
                  </a:cubicBezTo>
                  <a:cubicBezTo>
                    <a:pt x="1046" y="362"/>
                    <a:pt x="972" y="335"/>
                    <a:pt x="910" y="34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"/>
            <p:cNvSpPr/>
            <p:nvPr/>
          </p:nvSpPr>
          <p:spPr>
            <a:xfrm>
              <a:off x="11490840" y="4388760"/>
              <a:ext cx="47880" cy="32760"/>
            </a:xfrm>
            <a:custGeom>
              <a:avLst/>
              <a:gdLst/>
              <a:ahLst/>
              <a:rect l="l" t="t" r="r" b="b"/>
              <a:pathLst>
                <a:path w="134" h="92">
                  <a:moveTo>
                    <a:pt x="29" y="1"/>
                  </a:moveTo>
                  <a:cubicBezTo>
                    <a:pt x="26" y="0"/>
                    <a:pt x="21" y="0"/>
                    <a:pt x="17" y="0"/>
                  </a:cubicBezTo>
                  <a:cubicBezTo>
                    <a:pt x="10" y="1"/>
                    <a:pt x="8" y="4"/>
                    <a:pt x="5" y="10"/>
                  </a:cubicBezTo>
                  <a:cubicBezTo>
                    <a:pt x="-2" y="24"/>
                    <a:pt x="0" y="73"/>
                    <a:pt x="4" y="82"/>
                  </a:cubicBezTo>
                  <a:cubicBezTo>
                    <a:pt x="6" y="88"/>
                    <a:pt x="10" y="92"/>
                    <a:pt x="17" y="92"/>
                  </a:cubicBezTo>
                  <a:cubicBezTo>
                    <a:pt x="20" y="92"/>
                    <a:pt x="23" y="91"/>
                    <a:pt x="26" y="90"/>
                  </a:cubicBezTo>
                  <a:cubicBezTo>
                    <a:pt x="34" y="87"/>
                    <a:pt x="44" y="84"/>
                    <a:pt x="54" y="81"/>
                  </a:cubicBezTo>
                  <a:cubicBezTo>
                    <a:pt x="78" y="73"/>
                    <a:pt x="101" y="65"/>
                    <a:pt x="124" y="57"/>
                  </a:cubicBezTo>
                  <a:cubicBezTo>
                    <a:pt x="127" y="56"/>
                    <a:pt x="132" y="55"/>
                    <a:pt x="133" y="51"/>
                  </a:cubicBezTo>
                  <a:cubicBezTo>
                    <a:pt x="135" y="46"/>
                    <a:pt x="130" y="41"/>
                    <a:pt x="126" y="38"/>
                  </a:cubicBezTo>
                  <a:cubicBezTo>
                    <a:pt x="95" y="23"/>
                    <a:pt x="62" y="11"/>
                    <a:pt x="29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"/>
            <p:cNvSpPr/>
            <p:nvPr/>
          </p:nvSpPr>
          <p:spPr>
            <a:xfrm>
              <a:off x="11435760" y="4391280"/>
              <a:ext cx="24840" cy="24120"/>
            </a:xfrm>
            <a:custGeom>
              <a:avLst/>
              <a:gdLst/>
              <a:ahLst/>
              <a:rect l="l" t="t" r="r" b="b"/>
              <a:pathLst>
                <a:path w="70" h="68">
                  <a:moveTo>
                    <a:pt x="0" y="34"/>
                  </a:moveTo>
                  <a:cubicBezTo>
                    <a:pt x="0" y="40"/>
                    <a:pt x="2" y="46"/>
                    <a:pt x="5" y="51"/>
                  </a:cubicBezTo>
                  <a:cubicBezTo>
                    <a:pt x="7" y="56"/>
                    <a:pt x="12" y="61"/>
                    <a:pt x="17" y="63"/>
                  </a:cubicBezTo>
                  <a:cubicBezTo>
                    <a:pt x="23" y="67"/>
                    <a:pt x="29" y="68"/>
                    <a:pt x="35" y="68"/>
                  </a:cubicBezTo>
                  <a:cubicBezTo>
                    <a:pt x="41" y="68"/>
                    <a:pt x="47" y="67"/>
                    <a:pt x="52" y="63"/>
                  </a:cubicBezTo>
                  <a:cubicBezTo>
                    <a:pt x="58" y="61"/>
                    <a:pt x="63" y="56"/>
                    <a:pt x="65" y="51"/>
                  </a:cubicBezTo>
                  <a:cubicBezTo>
                    <a:pt x="69" y="46"/>
                    <a:pt x="70" y="40"/>
                    <a:pt x="70" y="34"/>
                  </a:cubicBezTo>
                  <a:cubicBezTo>
                    <a:pt x="70" y="28"/>
                    <a:pt x="69" y="22"/>
                    <a:pt x="65" y="17"/>
                  </a:cubicBezTo>
                  <a:cubicBezTo>
                    <a:pt x="62" y="12"/>
                    <a:pt x="58" y="8"/>
                    <a:pt x="52" y="5"/>
                  </a:cubicBezTo>
                  <a:cubicBezTo>
                    <a:pt x="47" y="2"/>
                    <a:pt x="41" y="0"/>
                    <a:pt x="35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8"/>
                    <a:pt x="7" y="12"/>
                    <a:pt x="5" y="17"/>
                  </a:cubicBezTo>
                  <a:cubicBezTo>
                    <a:pt x="2" y="22"/>
                    <a:pt x="0" y="28"/>
                    <a:pt x="0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"/>
            <p:cNvSpPr/>
            <p:nvPr/>
          </p:nvSpPr>
          <p:spPr>
            <a:xfrm>
              <a:off x="11133000" y="4295520"/>
              <a:ext cx="60120" cy="24120"/>
            </a:xfrm>
            <a:custGeom>
              <a:avLst/>
              <a:gdLst/>
              <a:ahLst/>
              <a:rect l="l" t="t" r="r" b="b"/>
              <a:pathLst>
                <a:path w="168" h="68">
                  <a:moveTo>
                    <a:pt x="93" y="33"/>
                  </a:moveTo>
                  <a:cubicBezTo>
                    <a:pt x="97" y="35"/>
                    <a:pt x="121" y="46"/>
                    <a:pt x="143" y="55"/>
                  </a:cubicBezTo>
                  <a:cubicBezTo>
                    <a:pt x="154" y="58"/>
                    <a:pt x="168" y="63"/>
                    <a:pt x="168" y="66"/>
                  </a:cubicBezTo>
                  <a:cubicBezTo>
                    <a:pt x="168" y="70"/>
                    <a:pt x="155" y="68"/>
                    <a:pt x="144" y="66"/>
                  </a:cubicBezTo>
                  <a:cubicBezTo>
                    <a:pt x="116" y="60"/>
                    <a:pt x="86" y="50"/>
                    <a:pt x="61" y="37"/>
                  </a:cubicBezTo>
                  <a:cubicBezTo>
                    <a:pt x="53" y="34"/>
                    <a:pt x="11" y="11"/>
                    <a:pt x="0" y="4"/>
                  </a:cubicBezTo>
                  <a:cubicBezTo>
                    <a:pt x="9" y="0"/>
                    <a:pt x="21" y="0"/>
                    <a:pt x="29" y="0"/>
                  </a:cubicBezTo>
                  <a:cubicBezTo>
                    <a:pt x="51" y="14"/>
                    <a:pt x="70" y="23"/>
                    <a:pt x="93" y="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"/>
            <p:cNvSpPr/>
            <p:nvPr/>
          </p:nvSpPr>
          <p:spPr>
            <a:xfrm>
              <a:off x="11153520" y="4354920"/>
              <a:ext cx="68400" cy="13680"/>
            </a:xfrm>
            <a:custGeom>
              <a:avLst/>
              <a:gdLst/>
              <a:ahLst/>
              <a:rect l="l" t="t" r="r" b="b"/>
              <a:pathLst>
                <a:path w="191" h="39">
                  <a:moveTo>
                    <a:pt x="151" y="28"/>
                  </a:moveTo>
                  <a:cubicBezTo>
                    <a:pt x="165" y="30"/>
                    <a:pt x="191" y="30"/>
                    <a:pt x="191" y="35"/>
                  </a:cubicBezTo>
                  <a:cubicBezTo>
                    <a:pt x="191" y="39"/>
                    <a:pt x="168" y="39"/>
                    <a:pt x="154" y="39"/>
                  </a:cubicBezTo>
                  <a:cubicBezTo>
                    <a:pt x="102" y="39"/>
                    <a:pt x="45" y="31"/>
                    <a:pt x="0" y="9"/>
                  </a:cubicBezTo>
                  <a:cubicBezTo>
                    <a:pt x="5" y="5"/>
                    <a:pt x="16" y="0"/>
                    <a:pt x="23" y="0"/>
                  </a:cubicBezTo>
                  <a:cubicBezTo>
                    <a:pt x="73" y="19"/>
                    <a:pt x="133" y="25"/>
                    <a:pt x="151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"/>
            <p:cNvSpPr/>
            <p:nvPr/>
          </p:nvSpPr>
          <p:spPr>
            <a:xfrm>
              <a:off x="11184840" y="4400640"/>
              <a:ext cx="61920" cy="8280"/>
            </a:xfrm>
            <a:custGeom>
              <a:avLst/>
              <a:gdLst/>
              <a:ahLst/>
              <a:rect l="l" t="t" r="r" b="b"/>
              <a:pathLst>
                <a:path w="173" h="24">
                  <a:moveTo>
                    <a:pt x="128" y="11"/>
                  </a:moveTo>
                  <a:cubicBezTo>
                    <a:pt x="153" y="13"/>
                    <a:pt x="172" y="11"/>
                    <a:pt x="173" y="14"/>
                  </a:cubicBezTo>
                  <a:cubicBezTo>
                    <a:pt x="174" y="20"/>
                    <a:pt x="149" y="22"/>
                    <a:pt x="136" y="22"/>
                  </a:cubicBezTo>
                  <a:cubicBezTo>
                    <a:pt x="96" y="24"/>
                    <a:pt x="68" y="26"/>
                    <a:pt x="23" y="18"/>
                  </a:cubicBezTo>
                  <a:cubicBezTo>
                    <a:pt x="18" y="18"/>
                    <a:pt x="-1" y="14"/>
                    <a:pt x="0" y="12"/>
                  </a:cubicBezTo>
                  <a:cubicBezTo>
                    <a:pt x="4" y="7"/>
                    <a:pt x="14" y="1"/>
                    <a:pt x="20" y="0"/>
                  </a:cubicBezTo>
                  <a:cubicBezTo>
                    <a:pt x="45" y="6"/>
                    <a:pt x="103" y="9"/>
                    <a:pt x="128" y="1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"/>
            <p:cNvSpPr/>
            <p:nvPr/>
          </p:nvSpPr>
          <p:spPr>
            <a:xfrm>
              <a:off x="11223360" y="4444920"/>
              <a:ext cx="56520" cy="7920"/>
            </a:xfrm>
            <a:custGeom>
              <a:avLst/>
              <a:gdLst/>
              <a:ahLst/>
              <a:rect l="l" t="t" r="r" b="b"/>
              <a:pathLst>
                <a:path w="158" h="23">
                  <a:moveTo>
                    <a:pt x="8" y="0"/>
                  </a:moveTo>
                  <a:cubicBezTo>
                    <a:pt x="29" y="4"/>
                    <a:pt x="46" y="6"/>
                    <a:pt x="66" y="7"/>
                  </a:cubicBezTo>
                  <a:cubicBezTo>
                    <a:pt x="81" y="9"/>
                    <a:pt x="102" y="11"/>
                    <a:pt x="122" y="11"/>
                  </a:cubicBezTo>
                  <a:cubicBezTo>
                    <a:pt x="138" y="12"/>
                    <a:pt x="158" y="10"/>
                    <a:pt x="158" y="13"/>
                  </a:cubicBezTo>
                  <a:cubicBezTo>
                    <a:pt x="158" y="20"/>
                    <a:pt x="135" y="22"/>
                    <a:pt x="119" y="23"/>
                  </a:cubicBezTo>
                  <a:cubicBezTo>
                    <a:pt x="84" y="23"/>
                    <a:pt x="44" y="23"/>
                    <a:pt x="3" y="13"/>
                  </a:cubicBezTo>
                  <a:cubicBezTo>
                    <a:pt x="2" y="13"/>
                    <a:pt x="0" y="11"/>
                    <a:pt x="0" y="11"/>
                  </a:cubicBezTo>
                  <a:cubicBezTo>
                    <a:pt x="2" y="7"/>
                    <a:pt x="6" y="3"/>
                    <a:pt x="8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6755760" cy="98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2796480" y="1604520"/>
            <a:ext cx="65980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ftr" idx="1"/>
          </p:nvPr>
        </p:nvSpPr>
        <p:spPr>
          <a:xfrm>
            <a:off x="4169520" y="6247440"/>
            <a:ext cx="386424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sldNum" idx="2"/>
          </p:nvPr>
        </p:nvSpPr>
        <p:spPr>
          <a:xfrm>
            <a:off x="8741520" y="6247440"/>
            <a:ext cx="284004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68935A-660E-4407-BB27-20629F750D57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dt" idx="3"/>
          </p:nvPr>
        </p:nvSpPr>
        <p:spPr>
          <a:xfrm>
            <a:off x="609480" y="6247440"/>
            <a:ext cx="284004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hyperlink" Target="https://drive.google.com/drive/folders/1Tro8LRGAyxyW6Uw3NdTpeodJT2k12vzj?usp=sharing" TargetMode="External"/><Relationship Id="rId3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hyperlink" Target="https://drive.google.com/drive/folders/1Tro8LRGAyxyW6Uw3NdTpeodJT2k12vzj?usp=sharing" TargetMode="External"/><Relationship Id="rId3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drive.google.com/drive/folders/1Tro8LRGAyxyW6Uw3NdTpeodJT2k12vzj?usp=sharing" TargetMode="External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drive.google.com/drive/folders/1Tro8LRGAyxyW6Uw3NdTpeodJT2k12vzj?usp=sharing" TargetMode="External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drive.google.com/drive/folders/1Tro8LRGAyxyW6Uw3NdTpeodJT2k12vzj?usp=sharing" TargetMode="External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drive.google.com/drive/folders/1Tro8LRGAyxyW6Uw3NdTpeodJT2k12vzj?usp=sharing" TargetMode="External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drive.google.com/drive/folders/1Tro8LRGAyxyW6Uw3NdTpeodJT2k12vzj?usp=sharing" TargetMode="External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36;g2dfed7aa9aa_0_0"/>
          <p:cNvSpPr/>
          <p:nvPr/>
        </p:nvSpPr>
        <p:spPr>
          <a:xfrm>
            <a:off x="906120" y="2336400"/>
            <a:ext cx="655488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800" spc="-1" strike="noStrike">
                <a:solidFill>
                  <a:srgbClr val="000000"/>
                </a:solidFill>
                <a:latin typeface="Lato"/>
                <a:ea typeface="Lato"/>
              </a:rPr>
              <a:t>SOFT SENSOR DE  GRAMATURA PARA PASSAGEM DE PONTA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203" name="Google Shape;137;g2dfed7aa9aa_0_0"/>
          <p:cNvSpPr/>
          <p:nvPr/>
        </p:nvSpPr>
        <p:spPr>
          <a:xfrm>
            <a:off x="10314360" y="6300000"/>
            <a:ext cx="228528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100" spc="-1" strike="noStrike">
                <a:solidFill>
                  <a:srgbClr val="575757"/>
                </a:solidFill>
                <a:latin typeface="Lato"/>
                <a:ea typeface="Lato"/>
              </a:rPr>
              <a:t>Joel Teixeira</a:t>
            </a:r>
            <a:endParaRPr b="0" lang="pt-BR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195;g2e0757a3dd8_0_115"/>
          <p:cNvSpPr/>
          <p:nvPr/>
        </p:nvSpPr>
        <p:spPr>
          <a:xfrm>
            <a:off x="720000" y="1620000"/>
            <a:ext cx="10263960" cy="30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     </a:t>
            </a: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Os dados serão extraídos do PI Vision da Klabin SA</a:t>
            </a:r>
            <a:endParaRPr b="0" lang="pt-B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     </a:t>
            </a: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Esses dados históricos da Klabin são essenciais para o desenvolvimento de um sistema de previsão e otimização baseado em Machine Learning.</a:t>
            </a:r>
            <a:endParaRPr b="0" lang="pt-B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  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      </a:t>
            </a: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Após a extração para um planilha iremos importar os dados do processo correspondente a 04 meses distribuídos em dias com dados coletados de hora em hora. 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30" name="Google Shape;196;g2e0757a3dd8_0_115"/>
          <p:cNvSpPr/>
          <p:nvPr/>
        </p:nvSpPr>
        <p:spPr>
          <a:xfrm>
            <a:off x="674640" y="462600"/>
            <a:ext cx="8231760" cy="86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pt-BR" sz="3000" spc="-1" strike="noStrike">
                <a:solidFill>
                  <a:srgbClr val="575757"/>
                </a:solidFill>
                <a:latin typeface="Lato"/>
                <a:ea typeface="Lato"/>
              </a:rPr>
              <a:t>Passo 2 - Obter os Dados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43880" y="379440"/>
            <a:ext cx="992484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 marL="457200" indent="-450720">
              <a:lnSpc>
                <a:spcPct val="90000"/>
              </a:lnSpc>
              <a:buClr>
                <a:srgbClr val="575757"/>
              </a:buClr>
              <a:buFont typeface="StarSymbol"/>
              <a:buAutoNum type="arabicPeriod"/>
            </a:pPr>
            <a:r>
              <a:rPr b="1" lang="pt-BR" sz="3500" spc="-1" strike="noStrike">
                <a:solidFill>
                  <a:srgbClr val="575757"/>
                </a:solidFill>
                <a:latin typeface="Lato"/>
                <a:ea typeface="Lato"/>
              </a:rPr>
              <a:t>Importar dados dos sistemas da empresa</a:t>
            </a:r>
            <a:endParaRPr b="0" lang="pt-BR" sz="3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7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0" y="1366560"/>
            <a:ext cx="12059640" cy="177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anchorCtr="1">
            <a:noAutofit/>
          </a:bodyPr>
          <a:p>
            <a:pPr marL="216000" indent="-216000" algn="just">
              <a:lnSpc>
                <a:spcPct val="150000"/>
              </a:lnSpc>
              <a:spcBef>
                <a:spcPts val="1417"/>
              </a:spcBef>
              <a:spcAft>
                <a:spcPts val="1417"/>
              </a:spcAft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</a:rPr>
              <a:t>Os dados foram extraídos do  AVEVA PI Vision que é uma ferramenta web que permite visualizar, avaliar e monitorar dados do AVEVA PI System. O PI System é um conjunto de soluções que possibilita a coleta, armazenamento e visualização de dados operacionais em tempo real.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rcRect l="0" t="15709" r="6541" b="5482"/>
          <a:stretch/>
        </p:blipFill>
        <p:spPr>
          <a:xfrm rot="21591600">
            <a:off x="301680" y="3248640"/>
            <a:ext cx="7252560" cy="343764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rcRect l="0" t="13100" r="0" b="5487"/>
          <a:stretch/>
        </p:blipFill>
        <p:spPr>
          <a:xfrm>
            <a:off x="7740000" y="4680000"/>
            <a:ext cx="4325040" cy="197928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6840000" y="5760000"/>
            <a:ext cx="1079640" cy="539640"/>
          </a:xfrm>
          <a:custGeom>
            <a:avLst/>
            <a:gdLst/>
            <a:ahLst/>
            <a:rect l="l" t="t" r="r" b="b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Google Shape;181;g2e0757a3dd8_0_ 1"/>
          <p:cNvSpPr/>
          <p:nvPr/>
        </p:nvSpPr>
        <p:spPr>
          <a:xfrm>
            <a:off x="8423640" y="3887640"/>
            <a:ext cx="309600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7632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Baixado arquivo .xml para conversão 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43880" y="379440"/>
            <a:ext cx="992484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 marL="457200" indent="-450720">
              <a:lnSpc>
                <a:spcPct val="90000"/>
              </a:lnSpc>
              <a:buClr>
                <a:srgbClr val="575757"/>
              </a:buClr>
              <a:buFont typeface="StarSymbol"/>
              <a:buAutoNum type="arabicPeriod"/>
            </a:pPr>
            <a:r>
              <a:rPr b="1" lang="pt-BR" sz="3500" spc="-1" strike="noStrike">
                <a:solidFill>
                  <a:srgbClr val="575757"/>
                </a:solidFill>
                <a:latin typeface="Lato"/>
                <a:ea typeface="Lato"/>
              </a:rPr>
              <a:t>Importar dados dos sistemas da empresa</a:t>
            </a:r>
            <a:endParaRPr b="0" lang="pt-BR" sz="3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7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3886920" y="1366560"/>
            <a:ext cx="4604040" cy="6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anchorCtr="1">
            <a:noAutofit/>
          </a:bodyPr>
          <a:p>
            <a:pPr marL="216000" indent="-216000" algn="just">
              <a:lnSpc>
                <a:spcPct val="150000"/>
              </a:lnSpc>
              <a:spcBef>
                <a:spcPts val="1417"/>
              </a:spcBef>
              <a:spcAft>
                <a:spcPts val="1417"/>
              </a:spcAft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</a:rPr>
              <a:t>Converter o arquivo .xml no excell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rcRect l="0" t="5221" r="46843" b="8110"/>
          <a:stretch/>
        </p:blipFill>
        <p:spPr>
          <a:xfrm>
            <a:off x="180360" y="1980000"/>
            <a:ext cx="3959280" cy="3629160"/>
          </a:xfrm>
          <a:prstGeom prst="rect">
            <a:avLst/>
          </a:prstGeom>
          <a:ln w="0">
            <a:noFill/>
          </a:ln>
        </p:spPr>
      </p:pic>
      <p:sp>
        <p:nvSpPr>
          <p:cNvPr id="240" name="Google Shape;181;g2e0757a3dd8_0_ 2"/>
          <p:cNvSpPr/>
          <p:nvPr/>
        </p:nvSpPr>
        <p:spPr>
          <a:xfrm>
            <a:off x="900000" y="3600000"/>
            <a:ext cx="309600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7632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Baixado arquivo .xml para conversão 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rcRect l="5904" t="32549" r="43891" b="10738"/>
          <a:stretch/>
        </p:blipFill>
        <p:spPr>
          <a:xfrm>
            <a:off x="5040000" y="2160000"/>
            <a:ext cx="6119280" cy="388584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3780000" y="3060000"/>
            <a:ext cx="1439640" cy="539640"/>
          </a:xfrm>
          <a:custGeom>
            <a:avLst/>
            <a:gdLst/>
            <a:ahLst/>
            <a:rect l="l" t="t" r="r" b="b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16;g2e0757a3dd8_0_128"/>
          <p:cNvSpPr/>
          <p:nvPr/>
        </p:nvSpPr>
        <p:spPr>
          <a:xfrm>
            <a:off x="1229400" y="2232720"/>
            <a:ext cx="7923960" cy="35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A exploração inicial dos dados é o primeiro passo para compreender a estrutura, a distribuição e as características fundamentais dos dados.</a:t>
            </a:r>
            <a:endParaRPr b="0" lang="pt-B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Nessa fase você irá: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buClr>
                <a:srgbClr val="575757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Avalie a qualidade dos dados</a:t>
            </a:r>
            <a:endParaRPr b="0" lang="pt-BR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buClr>
                <a:srgbClr val="575757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Avaliar o comportamento das variáveis</a:t>
            </a:r>
            <a:endParaRPr b="0" lang="pt-BR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buClr>
                <a:srgbClr val="575757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Procurar correlações entre as variáveis</a:t>
            </a:r>
            <a:endParaRPr b="0" lang="pt-BR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buClr>
                <a:srgbClr val="575757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Responder às questões iniciais com os insights obtidos e refinar seus questionamentos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44" name="Google Shape;217;g2e0757a3dd8_0_128"/>
          <p:cNvSpPr/>
          <p:nvPr/>
        </p:nvSpPr>
        <p:spPr>
          <a:xfrm>
            <a:off x="674640" y="462600"/>
            <a:ext cx="82317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pt-BR" sz="3000" spc="-1" strike="noStrike">
                <a:solidFill>
                  <a:srgbClr val="575757"/>
                </a:solidFill>
                <a:latin typeface="Lato"/>
                <a:ea typeface="Lato"/>
              </a:rPr>
              <a:t>Passo 3 - Explorar os Dados para Obter Insights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23520" y="180000"/>
            <a:ext cx="837576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1.Qualidade dos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-360000" y="540000"/>
            <a:ext cx="11339640" cy="16196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 anchorCtr="1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 marL="457200" indent="-368280">
              <a:lnSpc>
                <a:spcPct val="100000"/>
              </a:lnSpc>
              <a:buClr>
                <a:srgbClr val="ef4036"/>
              </a:buClr>
              <a:buFont typeface="Lato"/>
              <a:buChar char="●"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Limpeza dos dados: Feita a maior parte no Excell com filtros e técnicas simples, localizar , filtrar , deletar , renomear e etc. 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 marL="457200" indent="-368280">
              <a:lnSpc>
                <a:spcPct val="100000"/>
              </a:lnSpc>
              <a:buClr>
                <a:srgbClr val="ef4036"/>
              </a:buClr>
              <a:buFont typeface="Lato"/>
              <a:buChar char="●"/>
              <a:tabLst>
                <a:tab algn="l" pos="0"/>
              </a:tabLst>
            </a:pPr>
            <a:r>
              <a:rPr b="0" lang="pt-BR" sz="2200" spc="-1" strike="noStrike">
                <a:solidFill>
                  <a:srgbClr val="ef4036"/>
                </a:solidFill>
                <a:latin typeface="Lato"/>
                <a:ea typeface="Lato"/>
              </a:rPr>
              <a:t> 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rcRect l="0" t="24680" r="37984" b="9656"/>
          <a:stretch/>
        </p:blipFill>
        <p:spPr>
          <a:xfrm>
            <a:off x="900000" y="2160360"/>
            <a:ext cx="7891920" cy="43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23520" y="180000"/>
            <a:ext cx="837576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 marL="457200" indent="-431640">
              <a:lnSpc>
                <a:spcPct val="100000"/>
              </a:lnSpc>
              <a:buClr>
                <a:srgbClr val="575757"/>
              </a:buClr>
              <a:buFont typeface="StarSymbol"/>
              <a:buAutoNum type="arabicPeriod"/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Qualidade dos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0" y="180000"/>
            <a:ext cx="10799640" cy="23396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 anchorCtr="1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 marL="457200" indent="-368280">
              <a:lnSpc>
                <a:spcPct val="100000"/>
              </a:lnSpc>
              <a:buClr>
                <a:srgbClr val="ef4036"/>
              </a:buClr>
              <a:buFont typeface="Lato"/>
              <a:buChar char="●"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Correção de Inconsistências: Além do normal de eliminar duplicados, nulos,</a:t>
            </a:r>
            <a:endParaRPr b="0" lang="pt-BR" sz="2200" spc="-1" strike="noStrike">
              <a:latin typeface="Arial"/>
            </a:endParaRPr>
          </a:p>
          <a:p>
            <a:pPr marL="457200" indent="-368280">
              <a:lnSpc>
                <a:spcPct val="100000"/>
              </a:lnSpc>
              <a:buClr>
                <a:srgbClr val="ef4036"/>
              </a:buClr>
              <a:buFont typeface="Lato"/>
              <a:buChar char="●"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 ‘</a:t>
            </a: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Bad’,’System out’, fizemos o ajustes de tipos ,eliminação de outliers e 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rcRect l="14758" t="39355" r="26177" b="8848"/>
          <a:stretch/>
        </p:blipFill>
        <p:spPr>
          <a:xfrm>
            <a:off x="180360" y="2340000"/>
            <a:ext cx="6839280" cy="269964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rcRect l="15126" t="34700" r="56812" b="25891"/>
          <a:stretch/>
        </p:blipFill>
        <p:spPr>
          <a:xfrm>
            <a:off x="540000" y="3960360"/>
            <a:ext cx="3419280" cy="269928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rcRect l="15126" t="29449" r="52382" b="7515"/>
          <a:stretch/>
        </p:blipFill>
        <p:spPr>
          <a:xfrm>
            <a:off x="4860000" y="3060000"/>
            <a:ext cx="2804760" cy="305964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4"/>
          <a:srcRect l="16236" t="32697" r="61607" b="30522"/>
          <a:stretch/>
        </p:blipFill>
        <p:spPr>
          <a:xfrm>
            <a:off x="8241840" y="2340360"/>
            <a:ext cx="3277800" cy="30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7576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 marL="457200" indent="-431640">
              <a:lnSpc>
                <a:spcPct val="100000"/>
              </a:lnSpc>
              <a:buClr>
                <a:srgbClr val="575757"/>
              </a:buClr>
              <a:buFont typeface="StarSymbol"/>
              <a:buAutoNum type="arabicPeriod"/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Qualidade dos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5" name="Google Shape;224;g2e0757a3dd8_0_ 1"/>
          <p:cNvSpPr/>
          <p:nvPr/>
        </p:nvSpPr>
        <p:spPr>
          <a:xfrm>
            <a:off x="360000" y="1282320"/>
            <a:ext cx="37796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- Exploração dos dados : 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rcRect l="16236" t="32697" r="61607" b="30522"/>
          <a:stretch/>
        </p:blipFill>
        <p:spPr>
          <a:xfrm>
            <a:off x="720000" y="2520000"/>
            <a:ext cx="2699280" cy="2519280"/>
          </a:xfrm>
          <a:prstGeom prst="rect">
            <a:avLst/>
          </a:prstGeom>
          <a:ln w="0">
            <a:noFill/>
          </a:ln>
        </p:spPr>
      </p:pic>
      <p:sp>
        <p:nvSpPr>
          <p:cNvPr id="257" name="Google Shape;224;g2e0757a3dd8_0_ 2"/>
          <p:cNvSpPr/>
          <p:nvPr/>
        </p:nvSpPr>
        <p:spPr>
          <a:xfrm>
            <a:off x="360000" y="2002320"/>
            <a:ext cx="3779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Lato"/>
                <a:ea typeface="Lato"/>
              </a:rPr>
              <a:t>Conhecendo os tipos: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2"/>
          <a:srcRect l="10935" t="49705" r="53093" b="13514"/>
          <a:stretch/>
        </p:blipFill>
        <p:spPr>
          <a:xfrm>
            <a:off x="3780000" y="2520000"/>
            <a:ext cx="3959280" cy="2519280"/>
          </a:xfrm>
          <a:prstGeom prst="rect">
            <a:avLst/>
          </a:prstGeom>
          <a:ln w="0">
            <a:noFill/>
          </a:ln>
        </p:spPr>
      </p:pic>
      <p:sp>
        <p:nvSpPr>
          <p:cNvPr id="259" name="Google Shape;224;g2e0757a3dd8_0_ 3"/>
          <p:cNvSpPr/>
          <p:nvPr/>
        </p:nvSpPr>
        <p:spPr>
          <a:xfrm>
            <a:off x="3780000" y="2002320"/>
            <a:ext cx="3779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Lato"/>
                <a:ea typeface="Lato"/>
              </a:rPr>
              <a:t>Estatística Descritiva: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0" name="Google Shape;224;g2e0757a3dd8_0_ 4"/>
          <p:cNvSpPr/>
          <p:nvPr/>
        </p:nvSpPr>
        <p:spPr>
          <a:xfrm>
            <a:off x="7894440" y="1967400"/>
            <a:ext cx="3779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Lato"/>
                <a:ea typeface="Lato"/>
              </a:rPr>
              <a:t>Distribuição dos dados: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60000" y="2340000"/>
            <a:ext cx="113400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2" name="" descr=""/>
          <p:cNvPicPr/>
          <p:nvPr/>
        </p:nvPicPr>
        <p:blipFill>
          <a:blip r:embed="rId3"/>
          <a:srcRect l="15364" t="33076" r="41807" b="8263"/>
          <a:stretch/>
        </p:blipFill>
        <p:spPr>
          <a:xfrm>
            <a:off x="7848000" y="2437560"/>
            <a:ext cx="3817440" cy="293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909144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2. Comportamento dos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4" name="Google Shape;231;g2e0757a3dd8_0_141"/>
          <p:cNvSpPr/>
          <p:nvPr/>
        </p:nvSpPr>
        <p:spPr>
          <a:xfrm>
            <a:off x="376200" y="1462320"/>
            <a:ext cx="46634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Lato"/>
                <a:ea typeface="Lato"/>
              </a:rPr>
              <a:t>   </a:t>
            </a:r>
            <a:r>
              <a:rPr b="0" lang="pt-BR" sz="2000" spc="-1" strike="noStrike">
                <a:solidFill>
                  <a:srgbClr val="000000"/>
                </a:solidFill>
                <a:latin typeface="Lato"/>
                <a:ea typeface="Lato"/>
              </a:rPr>
              <a:t>Distribuição das consistências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rcRect l="15364" t="28696" r="46237" b="24016"/>
          <a:stretch/>
        </p:blipFill>
        <p:spPr>
          <a:xfrm>
            <a:off x="432000" y="2088000"/>
            <a:ext cx="4679280" cy="323928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rcRect l="15364" t="58046" r="15237" b="31427"/>
          <a:stretch/>
        </p:blipFill>
        <p:spPr>
          <a:xfrm>
            <a:off x="415440" y="5425920"/>
            <a:ext cx="8459280" cy="71928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rcRect l="16526" t="31324" r="46259" b="21388"/>
          <a:stretch/>
        </p:blipFill>
        <p:spPr>
          <a:xfrm>
            <a:off x="6444360" y="1980000"/>
            <a:ext cx="4715280" cy="3368520"/>
          </a:xfrm>
          <a:prstGeom prst="rect">
            <a:avLst/>
          </a:prstGeom>
          <a:ln w="0">
            <a:noFill/>
          </a:ln>
        </p:spPr>
      </p:pic>
      <p:sp>
        <p:nvSpPr>
          <p:cNvPr id="268" name="Google Shape;231;g2e0757a3dd8_0_ 1"/>
          <p:cNvSpPr/>
          <p:nvPr/>
        </p:nvSpPr>
        <p:spPr>
          <a:xfrm>
            <a:off x="6388200" y="1440000"/>
            <a:ext cx="47714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Lato"/>
                <a:ea typeface="Lato"/>
              </a:rPr>
              <a:t>          </a:t>
            </a:r>
            <a:r>
              <a:rPr b="0" lang="pt-BR" sz="2000" spc="-1" strike="noStrike">
                <a:solidFill>
                  <a:srgbClr val="000000"/>
                </a:solidFill>
                <a:latin typeface="Lato"/>
                <a:ea typeface="Lato"/>
              </a:rPr>
              <a:t>Distribuição dos fluxos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909144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2. Comportamento dos dados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rcRect l="15055" t="31324" r="18502" b="5640"/>
          <a:stretch/>
        </p:blipFill>
        <p:spPr>
          <a:xfrm>
            <a:off x="720000" y="1747800"/>
            <a:ext cx="11002320" cy="5109840"/>
          </a:xfrm>
          <a:prstGeom prst="rect">
            <a:avLst/>
          </a:prstGeom>
          <a:ln w="0">
            <a:noFill/>
          </a:ln>
        </p:spPr>
      </p:pic>
      <p:sp>
        <p:nvSpPr>
          <p:cNvPr id="271" name="Google Shape;231;g2e0757a3dd8_0_ 2"/>
          <p:cNvSpPr/>
          <p:nvPr/>
        </p:nvSpPr>
        <p:spPr>
          <a:xfrm>
            <a:off x="3600000" y="1216800"/>
            <a:ext cx="46634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Lato"/>
                <a:ea typeface="Lato"/>
              </a:rPr>
              <a:t>   </a:t>
            </a:r>
            <a:r>
              <a:rPr b="0" lang="pt-BR" sz="2000" spc="-1" strike="noStrike">
                <a:solidFill>
                  <a:srgbClr val="000000"/>
                </a:solidFill>
                <a:latin typeface="Lato"/>
                <a:ea typeface="Lato"/>
              </a:rPr>
              <a:t>Fluxos, velocidade e Gramatura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909144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2. Comportamento dos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3" name="Google Shape;231;g2e0757a3dd8_0_ 3"/>
          <p:cNvSpPr/>
          <p:nvPr/>
        </p:nvSpPr>
        <p:spPr>
          <a:xfrm>
            <a:off x="3600000" y="1216800"/>
            <a:ext cx="46634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Lato"/>
                <a:ea typeface="Lato"/>
              </a:rPr>
              <a:t>   </a:t>
            </a:r>
            <a:r>
              <a:rPr b="0" lang="pt-BR" sz="2000" spc="-1" strike="noStrike">
                <a:solidFill>
                  <a:srgbClr val="000000"/>
                </a:solidFill>
                <a:latin typeface="Lato"/>
                <a:ea typeface="Lato"/>
              </a:rPr>
              <a:t>Fluxos, velocidade e Gramatura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rcRect l="15055" t="25792" r="12598" b="8548"/>
          <a:stretch/>
        </p:blipFill>
        <p:spPr>
          <a:xfrm>
            <a:off x="180000" y="1704600"/>
            <a:ext cx="11699640" cy="513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07400" y="813600"/>
            <a:ext cx="675576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300" spc="-1" strike="noStrike">
                <a:solidFill>
                  <a:srgbClr val="575757"/>
                </a:solidFill>
                <a:latin typeface="Lato"/>
                <a:ea typeface="Lato"/>
              </a:rPr>
              <a:t>Passo a Passo do Projeto</a:t>
            </a:r>
            <a:endParaRPr b="0" lang="pt-BR" sz="3300" spc="-1" strike="noStrike">
              <a:latin typeface="Arial"/>
            </a:endParaRPr>
          </a:p>
        </p:txBody>
      </p:sp>
      <p:sp>
        <p:nvSpPr>
          <p:cNvPr id="205" name="Google Shape;149;g2c37ecec575_0_24"/>
          <p:cNvSpPr/>
          <p:nvPr/>
        </p:nvSpPr>
        <p:spPr>
          <a:xfrm>
            <a:off x="707400" y="1454040"/>
            <a:ext cx="7035120" cy="456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t">
            <a:noAutofit/>
          </a:bodyPr>
          <a:p>
            <a:pPr marL="343080" indent="-343080">
              <a:lnSpc>
                <a:spcPct val="150000"/>
              </a:lnSpc>
              <a:buClr>
                <a:srgbClr val="575757"/>
              </a:buClr>
              <a:buFont typeface="Noto Sans Symbols"/>
              <a:buChar char="▪"/>
            </a:pP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Passo 1 –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Entender o Contexto do Projeto;</a:t>
            </a:r>
            <a:endParaRPr b="0" lang="pt-BR" sz="22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575757"/>
              </a:buClr>
              <a:buFont typeface="Noto Sans Symbols"/>
              <a:buChar char="▪"/>
            </a:pP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Passo 2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– Obter Dados;</a:t>
            </a:r>
            <a:endParaRPr b="0" lang="pt-BR" sz="22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575757"/>
              </a:buClr>
              <a:buFont typeface="Noto Sans Symbols"/>
              <a:buChar char="▪"/>
            </a:pP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Passo 3 –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Explorar Dados;</a:t>
            </a:r>
            <a:endParaRPr b="0" lang="pt-BR" sz="22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575757"/>
              </a:buClr>
              <a:buFont typeface="Noto Sans Symbols"/>
              <a:buChar char="▪"/>
            </a:pP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Passo 4 –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Preparar Dados para Análise Detalhada;</a:t>
            </a:r>
            <a:endParaRPr b="0" lang="pt-BR" sz="22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575757"/>
              </a:buClr>
              <a:buFont typeface="Noto Sans Symbols"/>
              <a:buChar char="▪"/>
            </a:pP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Passo 5 –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Escolher Modelo e Aplicar;</a:t>
            </a:r>
            <a:endParaRPr b="0" lang="pt-BR" sz="22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575757"/>
              </a:buClr>
              <a:buFont typeface="Noto Sans Symbols"/>
              <a:buChar char="▪"/>
            </a:pP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Passo 6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</a:t>
            </a: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–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Refinar Modelo;</a:t>
            </a:r>
            <a:endParaRPr b="0" lang="pt-BR" sz="22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575757"/>
              </a:buClr>
              <a:buFont typeface="Noto Sans Symbols"/>
              <a:buChar char="▪"/>
            </a:pP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Passo 7 –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Apresentar Solução;</a:t>
            </a:r>
            <a:endParaRPr b="0" lang="pt-BR" sz="22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575757"/>
              </a:buClr>
              <a:buFont typeface="Noto Sans Symbols"/>
              <a:buChar char="▪"/>
            </a:pP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Passo 8 –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Tomar Ações.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206" name="Google Shape;150;g2c37ecec575_0_24" descr=""/>
          <p:cNvPicPr/>
          <p:nvPr/>
        </p:nvPicPr>
        <p:blipFill>
          <a:blip r:embed="rId1"/>
          <a:stretch/>
        </p:blipFill>
        <p:spPr>
          <a:xfrm>
            <a:off x="8735400" y="2169720"/>
            <a:ext cx="2976480" cy="297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909144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3. Correlações entre as variáveis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6" name="Google Shape;317;g2e0bd32edf9_0_12"/>
          <p:cNvSpPr/>
          <p:nvPr/>
        </p:nvSpPr>
        <p:spPr>
          <a:xfrm>
            <a:off x="1440000" y="1181520"/>
            <a:ext cx="90914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Correlação entre todas as variáveis 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rcRect l="15245" t="28701" r="43404" b="5640"/>
          <a:stretch/>
        </p:blipFill>
        <p:spPr>
          <a:xfrm>
            <a:off x="497160" y="1800000"/>
            <a:ext cx="5622480" cy="5019840"/>
          </a:xfrm>
          <a:prstGeom prst="rect">
            <a:avLst/>
          </a:prstGeom>
          <a:ln w="0">
            <a:noFill/>
          </a:ln>
        </p:spPr>
      </p:pic>
      <p:sp>
        <p:nvSpPr>
          <p:cNvPr id="278" name="Google Shape;317;g2e0bd32edf9_0_ 4"/>
          <p:cNvSpPr/>
          <p:nvPr/>
        </p:nvSpPr>
        <p:spPr>
          <a:xfrm>
            <a:off x="6120000" y="1980000"/>
            <a:ext cx="6119640" cy="185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Nesse mapa além da identificação das cores, também temos a correlação escrita</a:t>
            </a:r>
            <a:endParaRPr b="0" lang="pt-BR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O que nos chama a atenção são correlações positivas e também as negativas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279" name="Google Shape;317;g2e0bd32edf9_0_ 5"/>
          <p:cNvSpPr/>
          <p:nvPr/>
        </p:nvSpPr>
        <p:spPr>
          <a:xfrm>
            <a:off x="6072120" y="4081680"/>
            <a:ext cx="6119640" cy="152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Percebemos relações entre fluxo de massa e cs% da máquina,</a:t>
            </a:r>
            <a:endParaRPr b="0" lang="pt-BR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p_vapor e velocidade, velocidade com fluxo da caixa </a:t>
            </a: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909144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3. Correlações entre as variáveis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1" name="Google Shape;317;g2e0bd32edf9_0_ 2"/>
          <p:cNvSpPr/>
          <p:nvPr/>
        </p:nvSpPr>
        <p:spPr>
          <a:xfrm>
            <a:off x="1440000" y="1181520"/>
            <a:ext cx="90914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Correlação entre as principais 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rcRect l="25580" t="33952" r="28643" b="10891"/>
          <a:stretch/>
        </p:blipFill>
        <p:spPr>
          <a:xfrm>
            <a:off x="360000" y="1620000"/>
            <a:ext cx="5579280" cy="377928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2"/>
          <a:srcRect l="27057" t="33952" r="28643" b="10891"/>
          <a:stretch/>
        </p:blipFill>
        <p:spPr>
          <a:xfrm>
            <a:off x="6300360" y="1656360"/>
            <a:ext cx="5399280" cy="3779280"/>
          </a:xfrm>
          <a:prstGeom prst="rect">
            <a:avLst/>
          </a:prstGeom>
          <a:ln w="0">
            <a:noFill/>
          </a:ln>
        </p:spPr>
      </p:pic>
      <p:sp>
        <p:nvSpPr>
          <p:cNvPr id="284" name=""/>
          <p:cNvSpPr/>
          <p:nvPr/>
        </p:nvSpPr>
        <p:spPr>
          <a:xfrm>
            <a:off x="7020000" y="2880000"/>
            <a:ext cx="4320000" cy="360"/>
          </a:xfrm>
          <a:prstGeom prst="line">
            <a:avLst/>
          </a:prstGeom>
          <a:ln w="0">
            <a:solidFill>
              <a:srgbClr val="dc143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 flipV="1">
            <a:off x="2700000" y="1800000"/>
            <a:ext cx="2520000" cy="3060000"/>
          </a:xfrm>
          <a:prstGeom prst="line">
            <a:avLst/>
          </a:prstGeom>
          <a:ln w="0">
            <a:solidFill>
              <a:srgbClr val="dc143c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909144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3. Correlações entre as variáveis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7" name="Google Shape;317;g2e0bd32edf9_0_ 3"/>
          <p:cNvSpPr/>
          <p:nvPr/>
        </p:nvSpPr>
        <p:spPr>
          <a:xfrm>
            <a:off x="1440000" y="1181520"/>
            <a:ext cx="90914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Lato"/>
                <a:ea typeface="Lato"/>
              </a:rPr>
              <a:t>Correlação entre as principais 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rcRect l="27057" t="36772" r="28643" b="10694"/>
          <a:stretch/>
        </p:blipFill>
        <p:spPr>
          <a:xfrm>
            <a:off x="6300000" y="1980000"/>
            <a:ext cx="5399280" cy="35992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6948000" y="3060000"/>
            <a:ext cx="4500000" cy="360"/>
          </a:xfrm>
          <a:prstGeom prst="line">
            <a:avLst/>
          </a:prstGeom>
          <a:ln w="0">
            <a:solidFill>
              <a:srgbClr val="dc143c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" descr=""/>
          <p:cNvPicPr/>
          <p:nvPr/>
        </p:nvPicPr>
        <p:blipFill>
          <a:blip r:embed="rId2"/>
          <a:srcRect l="27057" t="35551" r="28643" b="9286"/>
          <a:stretch/>
        </p:blipFill>
        <p:spPr>
          <a:xfrm>
            <a:off x="360360" y="1944000"/>
            <a:ext cx="5399280" cy="37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1079856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000" spc="-1" strike="noStrike">
                <a:solidFill>
                  <a:srgbClr val="575757"/>
                </a:solidFill>
                <a:latin typeface="Lato"/>
                <a:ea typeface="Lato"/>
              </a:rPr>
              <a:t>Passo 4 – Preparar Dados para uma Análise Detalhada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92" name="Google Shape;356;g2e0757a3dd8_0_149"/>
          <p:cNvSpPr/>
          <p:nvPr/>
        </p:nvSpPr>
        <p:spPr>
          <a:xfrm>
            <a:off x="900000" y="3960000"/>
            <a:ext cx="10439640" cy="20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just"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Lato"/>
                <a:ea typeface="Lato"/>
              </a:rPr>
              <a:t>1 Identificar e tratar outliers que possam distorcer o modelo.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2. Normalizar variáveis para modelos que exigem escalas semelhantes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3. Verificar a correlação entre variáveis para eliminar redundâncias ou variáveis menos informativas.</a:t>
            </a:r>
            <a:endParaRPr b="0" lang="pt-BR" sz="1600" spc="-1" strike="noStrike">
              <a:latin typeface="Arial"/>
            </a:endParaRPr>
          </a:p>
          <a:p>
            <a:pPr marL="228600" indent="-228600" algn="just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Lato"/>
                <a:ea typeface="Lato"/>
              </a:rPr>
              <a:t>4.Criar e validar variáveis derivadas que possam melhorar o desempenho do modelo.</a:t>
            </a:r>
            <a:endParaRPr b="0" lang="pt-BR" sz="1600" spc="-1" strike="noStrike">
              <a:latin typeface="Arial"/>
            </a:endParaRPr>
          </a:p>
          <a:p>
            <a:pPr marL="228600" indent="-228600" algn="just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Lato"/>
                <a:ea typeface="Lato"/>
              </a:rPr>
              <a:t>5.  Implementar validação cruzada para garantir estabilidade na previsão.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rcRect l="24105" t="27677" r="24213" b="35541"/>
          <a:stretch/>
        </p:blipFill>
        <p:spPr>
          <a:xfrm>
            <a:off x="900000" y="1332360"/>
            <a:ext cx="10259640" cy="2519280"/>
          </a:xfrm>
          <a:prstGeom prst="rect">
            <a:avLst/>
          </a:prstGeom>
          <a:ln w="0">
            <a:noFill/>
          </a:ln>
        </p:spPr>
      </p:pic>
      <p:sp>
        <p:nvSpPr>
          <p:cNvPr id="294" name=""/>
          <p:cNvSpPr txBox="1"/>
          <p:nvPr/>
        </p:nvSpPr>
        <p:spPr>
          <a:xfrm>
            <a:off x="4500000" y="6300000"/>
            <a:ext cx="1044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  <a:hlinkClick r:id="rId2"/>
              </a:rPr>
              <a:t>PDSA 2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1079856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000" spc="-1" strike="noStrike">
                <a:solidFill>
                  <a:srgbClr val="575757"/>
                </a:solidFill>
                <a:latin typeface="Lato"/>
                <a:ea typeface="Lato"/>
              </a:rPr>
              <a:t>Passo 5 - Escolher Modelo e Aplicar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96" name="Google Shape;363;g2e0bd32edf9_0_56"/>
          <p:cNvSpPr/>
          <p:nvPr/>
        </p:nvSpPr>
        <p:spPr>
          <a:xfrm>
            <a:off x="1260000" y="5447160"/>
            <a:ext cx="909144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[Apresente o modelo estatístico escolhido, explique o porquê e quais são os principais pontos obtidos]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297" name="Google Shape;363;g2e0bd32edf9_0_ 1"/>
          <p:cNvSpPr/>
          <p:nvPr/>
        </p:nvSpPr>
        <p:spPr>
          <a:xfrm>
            <a:off x="808200" y="1307160"/>
            <a:ext cx="90914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Para avaliar as melhores variáveis utilizamos o otherwise  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rcRect l="15245" t="26540" r="40452" b="10157"/>
          <a:stretch/>
        </p:blipFill>
        <p:spPr>
          <a:xfrm>
            <a:off x="6660000" y="1825560"/>
            <a:ext cx="5399280" cy="4337280"/>
          </a:xfrm>
          <a:prstGeom prst="rect">
            <a:avLst/>
          </a:prstGeom>
          <a:ln w="0">
            <a:noFill/>
          </a:ln>
        </p:spPr>
      </p:pic>
      <p:pic>
        <p:nvPicPr>
          <p:cNvPr id="299" name="" descr=""/>
          <p:cNvPicPr/>
          <p:nvPr/>
        </p:nvPicPr>
        <p:blipFill>
          <a:blip r:embed="rId2"/>
          <a:srcRect l="15245" t="29168" r="41926" b="5172"/>
          <a:stretch/>
        </p:blipFill>
        <p:spPr>
          <a:xfrm>
            <a:off x="900360" y="1800000"/>
            <a:ext cx="5219280" cy="44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1079856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000" spc="-1" strike="noStrike">
                <a:solidFill>
                  <a:srgbClr val="575757"/>
                </a:solidFill>
                <a:latin typeface="Lato"/>
                <a:ea typeface="Lato"/>
              </a:rPr>
              <a:t>Passo 5 - Escolher Modelo e Aplicar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01" name="Google Shape;363;g2e0bd32edf9_0_ 3"/>
          <p:cNvSpPr/>
          <p:nvPr/>
        </p:nvSpPr>
        <p:spPr>
          <a:xfrm>
            <a:off x="808200" y="1307160"/>
            <a:ext cx="90914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Aplicamos em todas as variáveis envolvidas  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rcRect l="15245" t="26068" r="41926" b="8263"/>
          <a:stretch/>
        </p:blipFill>
        <p:spPr>
          <a:xfrm>
            <a:off x="540000" y="1825560"/>
            <a:ext cx="5219280" cy="4653720"/>
          </a:xfrm>
          <a:prstGeom prst="rect">
            <a:avLst/>
          </a:prstGeom>
          <a:ln w="0">
            <a:noFill/>
          </a:ln>
        </p:spPr>
      </p:pic>
      <p:pic>
        <p:nvPicPr>
          <p:cNvPr id="303" name="" descr=""/>
          <p:cNvPicPr/>
          <p:nvPr/>
        </p:nvPicPr>
        <p:blipFill>
          <a:blip r:embed="rId2"/>
          <a:srcRect l="15245" t="31324" r="41926" b="5640"/>
          <a:stretch/>
        </p:blipFill>
        <p:spPr>
          <a:xfrm>
            <a:off x="6120000" y="1825560"/>
            <a:ext cx="5219280" cy="465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1079856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000" spc="-1" strike="noStrike">
                <a:solidFill>
                  <a:srgbClr val="575757"/>
                </a:solidFill>
                <a:latin typeface="Lato"/>
                <a:ea typeface="Lato"/>
              </a:rPr>
              <a:t>Passo 5 - Escolher Modelo e Aplicar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05" name="Google Shape;363;g2e0bd32edf9_0_ 2"/>
          <p:cNvSpPr/>
          <p:nvPr/>
        </p:nvSpPr>
        <p:spPr>
          <a:xfrm>
            <a:off x="808200" y="1307160"/>
            <a:ext cx="90914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Escolha de Regressão Linear Múltipla  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rcRect l="15245" t="39203" r="47834" b="5640"/>
          <a:stretch/>
        </p:blipFill>
        <p:spPr>
          <a:xfrm>
            <a:off x="217080" y="1897560"/>
            <a:ext cx="5571000" cy="4679640"/>
          </a:xfrm>
          <a:prstGeom prst="rect">
            <a:avLst/>
          </a:prstGeom>
          <a:ln w="0">
            <a:noFill/>
          </a:ln>
        </p:spPr>
      </p:pic>
      <p:pic>
        <p:nvPicPr>
          <p:cNvPr id="307" name="" descr=""/>
          <p:cNvPicPr/>
          <p:nvPr/>
        </p:nvPicPr>
        <p:blipFill>
          <a:blip r:embed="rId2"/>
          <a:srcRect l="13771" t="35162" r="46356" b="7879"/>
          <a:stretch/>
        </p:blipFill>
        <p:spPr>
          <a:xfrm>
            <a:off x="5860440" y="1825560"/>
            <a:ext cx="6019200" cy="4834080"/>
          </a:xfrm>
          <a:prstGeom prst="rect">
            <a:avLst/>
          </a:prstGeom>
          <a:ln w="0">
            <a:noFill/>
          </a:ln>
        </p:spPr>
      </p:pic>
      <p:sp>
        <p:nvSpPr>
          <p:cNvPr id="308" name=""/>
          <p:cNvSpPr/>
          <p:nvPr/>
        </p:nvSpPr>
        <p:spPr>
          <a:xfrm flipH="1">
            <a:off x="6660000" y="3420000"/>
            <a:ext cx="5040000" cy="360"/>
          </a:xfrm>
          <a:prstGeom prst="line">
            <a:avLst/>
          </a:prstGeom>
          <a:ln w="36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>
            <a:off x="2520000" y="3420000"/>
            <a:ext cx="323964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dc143c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dc143c"/>
                </a:solidFill>
                <a:latin typeface="Arial"/>
              </a:rPr>
              <a:t>R² Baixo e MSE muito alto!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dc143c"/>
                </a:solidFill>
                <a:latin typeface="Arial"/>
              </a:rPr>
              <a:t>Vamos trocar o algoritmo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1079856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000" spc="-1" strike="noStrike">
                <a:solidFill>
                  <a:srgbClr val="575757"/>
                </a:solidFill>
                <a:latin typeface="Lato"/>
                <a:ea typeface="Lato"/>
              </a:rPr>
              <a:t>Passo 6 –Refinar o seu modelo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rcRect l="7869" t="29168" r="44879" b="5172"/>
          <a:stretch/>
        </p:blipFill>
        <p:spPr>
          <a:xfrm>
            <a:off x="4917600" y="1080000"/>
            <a:ext cx="7142040" cy="5579640"/>
          </a:xfrm>
          <a:prstGeom prst="rect">
            <a:avLst/>
          </a:prstGeom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rcRect l="10818" t="23445" r="59643" b="11260"/>
          <a:stretch/>
        </p:blipFill>
        <p:spPr>
          <a:xfrm>
            <a:off x="540360" y="1105560"/>
            <a:ext cx="3959280" cy="447408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5796000" y="2808000"/>
            <a:ext cx="5760000" cy="360"/>
          </a:xfrm>
          <a:prstGeom prst="line">
            <a:avLst/>
          </a:prstGeom>
          <a:ln w="36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"/>
          <p:cNvSpPr/>
          <p:nvPr/>
        </p:nvSpPr>
        <p:spPr>
          <a:xfrm>
            <a:off x="0" y="5877720"/>
            <a:ext cx="539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dc143c"/>
                </a:solidFill>
                <a:latin typeface="Arial"/>
              </a:rPr>
              <a:t>Aqui nosso R² quase dobrou e o MSE caiu!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dc143c"/>
                </a:solidFill>
                <a:latin typeface="Arial"/>
              </a:rPr>
              <a:t>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2296080" y="3240000"/>
            <a:ext cx="539640" cy="263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dc143c"/>
          </a:solidFill>
          <a:ln w="0">
            <a:solidFill>
              <a:srgbClr val="dc143c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/>
          </p:nvPr>
        </p:nvSpPr>
        <p:spPr>
          <a:xfrm>
            <a:off x="720000" y="1661400"/>
            <a:ext cx="10885320" cy="391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anchorCtr="1">
            <a:normAutofit/>
          </a:bodyPr>
          <a:p>
            <a:pPr marL="432000" indent="-324000" algn="ctr">
              <a:lnSpc>
                <a:spcPct val="100000"/>
              </a:lnSpc>
              <a:spcBef>
                <a:spcPts val="1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900" spc="-1" strike="noStrike">
                <a:latin typeface="Arial"/>
              </a:rPr>
              <a:t>Objetivo :</a:t>
            </a:r>
            <a:r>
              <a:rPr b="0" lang="pt-BR" sz="2900" spc="-1" strike="noStrike">
                <a:latin typeface="Arial"/>
              </a:rPr>
              <a:t> </a:t>
            </a:r>
            <a:endParaRPr b="0" lang="pt-BR" sz="2900" spc="-1" strike="noStrike">
              <a:latin typeface="Arial"/>
            </a:endParaRPr>
          </a:p>
          <a:p>
            <a:pPr marL="432000" indent="-324000">
              <a:lnSpc>
                <a:spcPct val="150000"/>
              </a:lnSpc>
              <a:spcBef>
                <a:spcPts val="1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Desenvolver e validar um modelo preditivo baseado em dados para</a:t>
            </a:r>
            <a:endParaRPr b="0" lang="pt-BR" sz="2000" spc="-1" strike="noStrike">
              <a:latin typeface="Arial"/>
            </a:endParaRPr>
          </a:p>
          <a:p>
            <a:pPr marL="432000" indent="-324000">
              <a:lnSpc>
                <a:spcPct val="150000"/>
              </a:lnSpc>
              <a:spcBef>
                <a:spcPts val="1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monitorar e otimizar a estabilidade da gramatura durante a passagem de</a:t>
            </a:r>
            <a:endParaRPr b="0" lang="pt-BR" sz="2000" spc="-1" strike="noStrike">
              <a:latin typeface="Arial"/>
            </a:endParaRPr>
          </a:p>
          <a:p>
            <a:pPr marL="432000" indent="-324000">
              <a:lnSpc>
                <a:spcPct val="150000"/>
              </a:lnSpc>
              <a:spcBef>
                <a:spcPts val="1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ponta na máquina de secagem de celulose após retomada da produção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10409400" y="32040"/>
            <a:ext cx="1782360" cy="127404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454320" y="720000"/>
            <a:ext cx="108853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pt-BR" sz="2400" spc="-1" strike="noStrike">
                <a:solidFill>
                  <a:srgbClr val="006400"/>
                </a:solidFill>
                <a:latin typeface="Arial"/>
              </a:rPr>
              <a:t>Soft Sensor de Gramatura para Passagem de Ponta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2867040" y="180000"/>
            <a:ext cx="64926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000" spc="-1" strike="noStrike">
                <a:solidFill>
                  <a:srgbClr val="575757"/>
                </a:solidFill>
                <a:latin typeface="Lato"/>
                <a:ea typeface="Lato"/>
              </a:rPr>
              <a:t>Passo 7 – Apresentar Solução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4680000" y="6300000"/>
            <a:ext cx="3240000" cy="45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2400" spc="-1" strike="noStrike">
                <a:latin typeface="Times New Roman"/>
                <a:hlinkClick r:id="rId2"/>
              </a:rPr>
              <a:t>Apresentação Klabin </a:t>
            </a:r>
            <a:endParaRPr b="0" lang="pt-BR" sz="2400" spc="-1" strike="noStrike">
              <a:latin typeface="Times New Roman"/>
            </a:endParaRPr>
          </a:p>
        </p:txBody>
      </p:sp>
      <p:sp>
        <p:nvSpPr>
          <p:cNvPr id="321" name=""/>
          <p:cNvSpPr/>
          <p:nvPr/>
        </p:nvSpPr>
        <p:spPr>
          <a:xfrm>
            <a:off x="2520000" y="5940000"/>
            <a:ext cx="1620000" cy="90000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"/>
          <p:cNvSpPr txBox="1"/>
          <p:nvPr/>
        </p:nvSpPr>
        <p:spPr>
          <a:xfrm>
            <a:off x="2160000" y="5580000"/>
            <a:ext cx="12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Ir a pasta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1079856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000" spc="-1" strike="noStrike">
                <a:solidFill>
                  <a:srgbClr val="575757"/>
                </a:solidFill>
                <a:latin typeface="Lato"/>
                <a:ea typeface="Lato"/>
              </a:rPr>
              <a:t>8. Definir Prioridades e Tomar ações</a:t>
            </a:r>
            <a:endParaRPr b="0" lang="pt-BR" sz="3000" spc="-1" strike="noStrike">
              <a:latin typeface="Arial"/>
            </a:endParaRPr>
          </a:p>
        </p:txBody>
      </p:sp>
      <p:graphicFrame>
        <p:nvGraphicFramePr>
          <p:cNvPr id="324" name=""/>
          <p:cNvGraphicFramePr/>
          <p:nvPr/>
        </p:nvGraphicFramePr>
        <p:xfrm>
          <a:off x="410400" y="1468080"/>
          <a:ext cx="10959480" cy="3830400"/>
        </p:xfrm>
        <a:graphic>
          <a:graphicData uri="http://schemas.openxmlformats.org/drawingml/2006/table">
            <a:tbl>
              <a:tblPr/>
              <a:tblGrid>
                <a:gridCol w="3917880"/>
                <a:gridCol w="1126440"/>
                <a:gridCol w="1093320"/>
                <a:gridCol w="1571040"/>
                <a:gridCol w="3251160"/>
              </a:tblGrid>
              <a:tr h="386280">
                <a:tc gridSpan="5"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Matriz de Decisão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17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Ação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Impacto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Esforço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Prazo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Responsável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7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Coletar e organizar dados históricos de sensores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9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5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1 mês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Engenheiro de Processo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419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Realizar análise exploratória de dados (EDA)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4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1 semana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Cientista de Dados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799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Desenvolver o modelo preditivo inicial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10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7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1 mês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Cientista de Dados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70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Realizar testes piloto na pi vision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9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1,5 meses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Engenheiro de Automação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764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Treinar a equipe para interpretar os resultados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7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3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2 semanas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Gerente de Projeto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25" name=""/>
          <p:cNvSpPr txBox="1"/>
          <p:nvPr/>
        </p:nvSpPr>
        <p:spPr>
          <a:xfrm>
            <a:off x="4500000" y="5773680"/>
            <a:ext cx="2700000" cy="52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  <a:hlinkClick r:id="rId1"/>
              </a:rPr>
              <a:t>Ver planilha no drive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155;g2dfed7aa9aa_0_16"/>
          <p:cNvSpPr/>
          <p:nvPr/>
        </p:nvSpPr>
        <p:spPr>
          <a:xfrm>
            <a:off x="676800" y="453600"/>
            <a:ext cx="5418360" cy="50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500" spc="-1" strike="noStrike">
                <a:solidFill>
                  <a:srgbClr val="575757"/>
                </a:solidFill>
                <a:latin typeface="Lato"/>
                <a:ea typeface="Lato"/>
              </a:rPr>
              <a:t>Contexto</a:t>
            </a:r>
            <a:endParaRPr b="0" lang="pt-BR" sz="3500" spc="-1" strike="noStrike">
              <a:latin typeface="Arial"/>
            </a:endParaRPr>
          </a:p>
        </p:txBody>
      </p:sp>
      <p:sp>
        <p:nvSpPr>
          <p:cNvPr id="208" name="PlaceHolder 1"/>
          <p:cNvSpPr>
            <a:spLocks noGrp="1"/>
          </p:cNvSpPr>
          <p:nvPr>
            <p:ph/>
          </p:nvPr>
        </p:nvSpPr>
        <p:spPr>
          <a:xfrm>
            <a:off x="180000" y="1015200"/>
            <a:ext cx="12059640" cy="40244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2f4f4f"/>
                </a:solidFill>
                <a:latin typeface="Lato"/>
                <a:ea typeface="Lato"/>
              </a:rPr>
              <a:t>A Klabin S.A é a maior produtora de embalagens do Brasil e possui unidades de negócios também na Argentina e Uruguai.</a:t>
            </a:r>
            <a:endParaRPr b="0" lang="pt-BR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ef4036"/>
              </a:buClr>
              <a:buFont typeface="Lato"/>
              <a:buChar char="▪"/>
              <a:tabLst>
                <a:tab algn="l" pos="0"/>
              </a:tabLst>
            </a:pPr>
            <a:r>
              <a:rPr b="0" lang="pt-BR" sz="2000" spc="-1" strike="noStrike">
                <a:solidFill>
                  <a:srgbClr val="2f4f4f"/>
                </a:solidFill>
                <a:latin typeface="Lato"/>
                <a:ea typeface="Lato"/>
              </a:rPr>
              <a:t>A gama de produtos da empresa também fornece fibra curta e longa de celulose para clientes especiais e também para a produção de fraldas, absorventes e outras especialidades do mercado dos seus clientes.</a:t>
            </a:r>
            <a:endParaRPr b="0" lang="pt-BR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ef4036"/>
              </a:buClr>
              <a:buFont typeface="Lato"/>
              <a:buChar char="▪"/>
              <a:tabLst>
                <a:tab algn="l" pos="0"/>
              </a:tabLst>
            </a:pPr>
            <a:r>
              <a:rPr b="0" lang="pt-BR" sz="2000" spc="-1" strike="noStrike">
                <a:solidFill>
                  <a:srgbClr val="2f4f4f"/>
                </a:solidFill>
                <a:latin typeface="Lato"/>
                <a:ea typeface="Lato"/>
              </a:rPr>
              <a:t>Sou Joel Teixeira, líder de área da Secagem e Acabamento durante os turnos ininterruptos de trabalho e atuo no controle do processo, gestão de pessoas e controle da qualidade dos fardos produzidos.</a:t>
            </a:r>
            <a:endParaRPr b="0" lang="pt-BR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ef4036"/>
              </a:buClr>
              <a:buFont typeface="Lato"/>
              <a:buChar char="▪"/>
              <a:tabLst>
                <a:tab algn="l" pos="0"/>
              </a:tabLst>
            </a:pPr>
            <a:r>
              <a:rPr b="0" lang="pt-BR" sz="2000" spc="-1" strike="noStrike">
                <a:solidFill>
                  <a:srgbClr val="2f4f4f"/>
                </a:solidFill>
                <a:latin typeface="Lato"/>
                <a:ea typeface="Lato"/>
              </a:rPr>
              <a:t>Somos um time formado por 36 operadores de área, 6 operadores líderes,1 assistente técnico, 1 especialista de processo e o Coordenador de Secagem, responsáveis pela passagem de ponta e retomada de quebras e paradas para manutenção da máquina de secagem de celulose.</a:t>
            </a:r>
            <a:endParaRPr b="0" lang="pt-BR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ef4036"/>
              </a:buClr>
              <a:buFont typeface="Lato"/>
              <a:buChar char="▪"/>
              <a:tabLst>
                <a:tab algn="l" pos="0"/>
              </a:tabLst>
            </a:pPr>
            <a:r>
              <a:rPr b="0" lang="pt-BR" sz="2000" spc="-1" strike="noStrike">
                <a:solidFill>
                  <a:srgbClr val="2f4f4f"/>
                </a:solidFill>
                <a:latin typeface="Lato"/>
                <a:ea typeface="Lato"/>
              </a:rPr>
              <a:t>Temos vários desafios e oportunidades mas a oportunidade aqui analisada está na dificuldade do controle de gramatura e umidade da folha na passagem de ponta depois da folha aberta 100%, pois ocorre uma perda de produção devido o tempo de ajuste da gramatura e umidade e também na perda de fardos que passam na linha com variação do peso que é devido a gramatura e umidade desrelacionadas ao processo.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162;g2e0757a3dd8_0_74"/>
          <p:cNvSpPr/>
          <p:nvPr/>
        </p:nvSpPr>
        <p:spPr>
          <a:xfrm>
            <a:off x="720000" y="1431720"/>
            <a:ext cx="10079640" cy="43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just"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    </a:t>
            </a: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O projeto visa resolver os problemas  de  uma  previsão  de controle de        gramatura da folha na passagem de ponta da folha , melhorando o            tempo da retomada da produção e redução das perdas de fardos.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    </a:t>
            </a: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A Passagem de ponta da folha de celulose tem um tempo de uma hora e 20 minutos para a chegada da folha com 100% de abertura e dependendo da umidade da folha o operador ajusta a gramatura e umidade por experiencia para iniciar a produção.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     </a:t>
            </a: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Extinguir esse tempo improdutivo onde são feitos os ajustes e estabilidade para as linhas de fardos(onde ocorre a embalagem da celulose ),devido as variações ocorrem mais perdas devido desvio da gramatura e umidade.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10" name="Google Shape;163;g2e0757a3dd8_0_74"/>
          <p:cNvSpPr/>
          <p:nvPr/>
        </p:nvSpPr>
        <p:spPr>
          <a:xfrm>
            <a:off x="674640" y="462600"/>
            <a:ext cx="9045000" cy="86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pt-BR" sz="3000" spc="-1" strike="noStrike">
                <a:solidFill>
                  <a:srgbClr val="575757"/>
                </a:solidFill>
                <a:latin typeface="Lato"/>
                <a:ea typeface="Lato"/>
              </a:rPr>
              <a:t>Passo 1 –Entender o Contexto do Projeto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68;g2e0757a3dd8_0_85"/>
          <p:cNvSpPr/>
          <p:nvPr/>
        </p:nvSpPr>
        <p:spPr>
          <a:xfrm>
            <a:off x="369000" y="291240"/>
            <a:ext cx="9007200" cy="6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431640">
              <a:lnSpc>
                <a:spcPct val="90000"/>
              </a:lnSpc>
              <a:buClr>
                <a:srgbClr val="575757"/>
              </a:buClr>
              <a:buFont typeface="StarSymbol"/>
              <a:buAutoNum type="arabicPeriod"/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1.Business Case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2" name="Google Shape;170;g2e0757a3dd8_0_85"/>
          <p:cNvSpPr/>
          <p:nvPr/>
        </p:nvSpPr>
        <p:spPr>
          <a:xfrm>
            <a:off x="502920" y="2802960"/>
            <a:ext cx="873936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Google Shape;171;g2e0757a3dd8_0_85"/>
          <p:cNvSpPr/>
          <p:nvPr/>
        </p:nvSpPr>
        <p:spPr>
          <a:xfrm>
            <a:off x="540000" y="1440000"/>
            <a:ext cx="11025360" cy="38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       </a:t>
            </a: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Justificativas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: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    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- Melhoria do processo de controle de gramatura  nas retomadas de produção da máquina de secagem de celulose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    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- Redução do tempo de passagem de ponta devido ajuste de gramatura e umidade  e estabilização da produção.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     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- instalação do indicativo online na tela do PI para acompanhamento e após testes e validação implementação da lógica no SDCD.  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214" name="Google Shape;173;g2e0757a3dd8_0_85"/>
          <p:cNvSpPr/>
          <p:nvPr/>
        </p:nvSpPr>
        <p:spPr>
          <a:xfrm>
            <a:off x="1587600" y="5996880"/>
            <a:ext cx="885600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7632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575757"/>
                </a:solidFill>
                <a:latin typeface="Lato"/>
                <a:ea typeface="Lato"/>
                <a:hlinkClick r:id="rId1"/>
              </a:rPr>
              <a:t>BUSNESS CASE DO PROJETO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168;g2e0757a3dd8_0_ 2"/>
          <p:cNvSpPr/>
          <p:nvPr/>
        </p:nvSpPr>
        <p:spPr>
          <a:xfrm>
            <a:off x="369000" y="291240"/>
            <a:ext cx="9007200" cy="6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431640">
              <a:lnSpc>
                <a:spcPct val="90000"/>
              </a:lnSpc>
              <a:buClr>
                <a:srgbClr val="575757"/>
              </a:buClr>
              <a:buFont typeface="StarSymbol"/>
              <a:buAutoNum type="arabicPeriod"/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1.Business Case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6" name="Google Shape;170;g2e0757a3dd8_0_ 2"/>
          <p:cNvSpPr/>
          <p:nvPr/>
        </p:nvSpPr>
        <p:spPr>
          <a:xfrm>
            <a:off x="502920" y="2802960"/>
            <a:ext cx="873936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Google Shape;171;g2e0757a3dd8_0_ 2"/>
          <p:cNvSpPr/>
          <p:nvPr/>
        </p:nvSpPr>
        <p:spPr>
          <a:xfrm>
            <a:off x="360000" y="1301040"/>
            <a:ext cx="11025360" cy="35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Benefícios a serem alcançados: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  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-Melhoria do processo  de controle de gramatura na passagem de ponta  nas retomadas de produção da máquina de secagem de celulose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  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-Redução do tempo de passagem de ponta devido   ajuste de gramatura e umidade  e estabilização da produção.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  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  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-Instalação do indicativo online na tela do PI para acompanhamento e após testes e validação implementação da logica no SDCD.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218" name="Google Shape;173;g2e0757a3dd8_0_ 2"/>
          <p:cNvSpPr/>
          <p:nvPr/>
        </p:nvSpPr>
        <p:spPr>
          <a:xfrm>
            <a:off x="1403640" y="5940000"/>
            <a:ext cx="885600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7632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  <a:hlinkClick r:id="rId1"/>
              </a:rPr>
              <a:t>Busness case do Projeto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168;g2e0757a3dd8_0_ 1"/>
          <p:cNvSpPr/>
          <p:nvPr/>
        </p:nvSpPr>
        <p:spPr>
          <a:xfrm>
            <a:off x="369000" y="291240"/>
            <a:ext cx="9007200" cy="6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431640">
              <a:lnSpc>
                <a:spcPct val="90000"/>
              </a:lnSpc>
              <a:buClr>
                <a:srgbClr val="575757"/>
              </a:buClr>
              <a:buFont typeface="StarSymbol"/>
              <a:buAutoNum type="arabicPeriod"/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1.Business Case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0" name="Google Shape;170;g2e0757a3dd8_0_ 1"/>
          <p:cNvSpPr/>
          <p:nvPr/>
        </p:nvSpPr>
        <p:spPr>
          <a:xfrm>
            <a:off x="502920" y="2802960"/>
            <a:ext cx="873936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Google Shape;173;g2e0757a3dd8_0_ 1"/>
          <p:cNvSpPr/>
          <p:nvPr/>
        </p:nvSpPr>
        <p:spPr>
          <a:xfrm>
            <a:off x="1403640" y="5940000"/>
            <a:ext cx="885600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7632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[ </a:t>
            </a: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  <a:hlinkClick r:id="rId1"/>
              </a:rPr>
              <a:t>Business Case do projeto</a:t>
            </a: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]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22" name="Google Shape;171;g2e0757a3dd8_0_ 1"/>
          <p:cNvSpPr/>
          <p:nvPr/>
        </p:nvSpPr>
        <p:spPr>
          <a:xfrm>
            <a:off x="494280" y="1350000"/>
            <a:ext cx="11025360" cy="38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Restrições: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   </a:t>
            </a: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-Restrição: será instalado um indicador para acompanhamento das correções e após a validação que será feita pelo especialista de secagem e assistentes técnicos.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Premissas: 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- A gramatura com a folha aberta na cortadeira chega com muita diferença de umidade e gramatura esses valores devem ser migados ou reduzidos para um padrão menor que 2 sigma (1,5%)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  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575757"/>
                </a:solidFill>
                <a:latin typeface="Lato"/>
                <a:ea typeface="Lato"/>
              </a:rPr>
              <a:t>    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223" name="Google Shape;173;g2e0757a3dd8_0_ 4"/>
          <p:cNvSpPr/>
          <p:nvPr/>
        </p:nvSpPr>
        <p:spPr>
          <a:xfrm>
            <a:off x="494280" y="4860000"/>
            <a:ext cx="96217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7632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Patrocinador :</a:t>
            </a: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  Coordenação de Secagem e Acabamento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43880" y="194400"/>
            <a:ext cx="10596960" cy="9867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575757"/>
                </a:solidFill>
                <a:latin typeface="Lato"/>
                <a:ea typeface="Lato"/>
              </a:rPr>
              <a:t>1.2 Definição dos Questionamentos do Projeto e Planejamento da Coleta de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360000" y="1181160"/>
            <a:ext cx="11520000" cy="4906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 anchorCtr="1">
            <a:noAutofit/>
          </a:bodyPr>
          <a:p>
            <a:pPr algn="just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pt-BR" sz="1900" spc="-1" strike="noStrike">
                <a:solidFill>
                  <a:srgbClr val="575757"/>
                </a:solidFill>
                <a:latin typeface="Lato"/>
                <a:ea typeface="Lato"/>
              </a:rPr>
              <a:t>Objetivo: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  <a:ea typeface="Lato"/>
              </a:rPr>
              <a:t>- Avaliar as variáveis que compõem o processo de passagem de ponta na máquina de secagem de 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  <a:ea typeface="Lato"/>
              </a:rPr>
              <a:t> </a:t>
            </a:r>
            <a:r>
              <a:rPr b="0" lang="pt-BR" sz="1900" spc="-1" strike="noStrike">
                <a:solidFill>
                  <a:srgbClr val="575757"/>
                </a:solidFill>
                <a:latin typeface="Lato"/>
                <a:ea typeface="Lato"/>
              </a:rPr>
              <a:t>celulose  entendendo suas contribuições para a formação da folha e estabilidade da gramatura na 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  <a:ea typeface="Lato"/>
              </a:rPr>
              <a:t>passagem de ponta.</a:t>
            </a:r>
            <a:endParaRPr b="0" lang="pt-BR" sz="19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2415"/>
              </a:spcBef>
              <a:buNone/>
              <a:tabLst>
                <a:tab algn="l" pos="0"/>
              </a:tabLst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  <a:ea typeface="Lato"/>
              </a:rPr>
              <a:t>- Os dados serão extraídos do sistema PI Vision da Klabin SA </a:t>
            </a:r>
            <a:endParaRPr b="0" lang="pt-BR" sz="19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  <a:ea typeface="Lato"/>
              </a:rPr>
              <a:t>Após a extração para um planilha iremos importar os dados do processo correspondente a 04 meses </a:t>
            </a:r>
            <a:endParaRPr b="0" lang="pt-BR" sz="19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  <a:ea typeface="Lato"/>
              </a:rPr>
              <a:t>distribuídos em dias com dados coletados de hora em hora. </a:t>
            </a:r>
            <a:endParaRPr b="0" lang="pt-BR" sz="19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  <a:ea typeface="Lato"/>
              </a:rPr>
              <a:t>- Os dados serão avaliados através de seu contexto e correlação através de gráficos </a:t>
            </a:r>
            <a:endParaRPr b="0" lang="pt-BR" sz="19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  <a:ea typeface="Lato"/>
              </a:rPr>
              <a:t>e formulas para identificar polarização , outliers , normalização e etc. </a:t>
            </a:r>
            <a:endParaRPr b="0" lang="pt-BR" sz="19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9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9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9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6" name="Google Shape;181;g2e0757a3dd8_0_37"/>
          <p:cNvSpPr/>
          <p:nvPr/>
        </p:nvSpPr>
        <p:spPr>
          <a:xfrm>
            <a:off x="1314720" y="6087960"/>
            <a:ext cx="885600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7632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[</a:t>
            </a: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  <a:hlinkClick r:id="rId1"/>
              </a:rPr>
              <a:t>PDSA 01</a:t>
            </a:r>
            <a:r>
              <a:rPr b="0" lang="pt-BR" sz="2000" spc="-1" strike="noStrike">
                <a:solidFill>
                  <a:srgbClr val="575757"/>
                </a:solidFill>
                <a:latin typeface="Lato"/>
                <a:ea typeface="Lato"/>
              </a:rPr>
              <a:t>]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188;g203137ec619_0_37"/>
          <p:cNvSpPr/>
          <p:nvPr/>
        </p:nvSpPr>
        <p:spPr>
          <a:xfrm>
            <a:off x="706680" y="285120"/>
            <a:ext cx="10007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500" spc="-1" strike="noStrike">
                <a:solidFill>
                  <a:srgbClr val="575757"/>
                </a:solidFill>
                <a:latin typeface="Lato"/>
                <a:ea typeface="Lato"/>
              </a:rPr>
              <a:t>1.3. Formalizar as Conclusões e Definir os Objetivos</a:t>
            </a:r>
            <a:endParaRPr b="0" lang="pt-BR" sz="3500" spc="-1" strike="noStrike">
              <a:latin typeface="Arial"/>
            </a:endParaRPr>
          </a:p>
        </p:txBody>
      </p:sp>
      <p:sp>
        <p:nvSpPr>
          <p:cNvPr id="228" name="Google Shape;179;g2e0757a3dd8_0_ 1"/>
          <p:cNvSpPr/>
          <p:nvPr/>
        </p:nvSpPr>
        <p:spPr>
          <a:xfrm>
            <a:off x="180000" y="1473480"/>
            <a:ext cx="11879640" cy="554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anchorCtr="1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1" lang="pt-BR" sz="1900" spc="-1" strike="noStrike">
                <a:solidFill>
                  <a:srgbClr val="575757"/>
                </a:solidFill>
                <a:latin typeface="Lato"/>
              </a:rPr>
              <a:t>Objetivo</a:t>
            </a:r>
            <a:r>
              <a:rPr b="0" lang="pt-BR" sz="1900" spc="-1" strike="noStrike">
                <a:solidFill>
                  <a:srgbClr val="575757"/>
                </a:solidFill>
                <a:latin typeface="Lato"/>
              </a:rPr>
              <a:t>: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</a:rPr>
              <a:t>        </a:t>
            </a:r>
            <a:r>
              <a:rPr b="0" lang="pt-BR" sz="1900" spc="-1" strike="noStrike">
                <a:solidFill>
                  <a:srgbClr val="575757"/>
                </a:solidFill>
                <a:latin typeface="Lato"/>
              </a:rPr>
              <a:t>- Criar um soft sensor de previsão de gramatura  com 90% de acuracidade;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</a:rPr>
              <a:t>        </a:t>
            </a:r>
            <a:r>
              <a:rPr b="0" lang="pt-BR" sz="1900" spc="-1" strike="noStrike">
                <a:solidFill>
                  <a:srgbClr val="575757"/>
                </a:solidFill>
                <a:latin typeface="Lato"/>
              </a:rPr>
              <a:t>- Implementar esse soft sensor no processo de visualização no PI Vision;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</a:rPr>
              <a:t>   </a:t>
            </a:r>
            <a:r>
              <a:rPr b="0" lang="pt-BR" sz="1900" spc="-1" strike="noStrike">
                <a:solidFill>
                  <a:srgbClr val="575757"/>
                </a:solidFill>
                <a:latin typeface="Lato"/>
              </a:rPr>
              <a:t>Reduzir a perda de produção e tempo na passagem de ponta e retomada da máquina de secagem de celulose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1" lang="pt-BR" sz="1900" spc="-1" strike="noStrike">
                <a:solidFill>
                  <a:srgbClr val="575757"/>
                </a:solidFill>
                <a:latin typeface="Lato"/>
              </a:rPr>
              <a:t>Escopo: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</a:rPr>
              <a:t>         </a:t>
            </a:r>
            <a:r>
              <a:rPr b="0" lang="pt-BR" sz="1900" spc="-1" strike="noStrike">
                <a:solidFill>
                  <a:srgbClr val="575757"/>
                </a:solidFill>
                <a:latin typeface="Lato"/>
              </a:rPr>
              <a:t>-Reduzir o tempo de passagem de ponta e perdas de produção no ajuste do processo e perda de fardos com variação de peso,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900" spc="-1" strike="noStrike">
                <a:solidFill>
                  <a:srgbClr val="575757"/>
                </a:solidFill>
                <a:latin typeface="Lato"/>
              </a:rPr>
              <a:t>         </a:t>
            </a:r>
            <a:r>
              <a:rPr b="0" lang="pt-BR" sz="1900" spc="-1" strike="noStrike">
                <a:solidFill>
                  <a:srgbClr val="575757"/>
                </a:solidFill>
                <a:latin typeface="Lato"/>
              </a:rPr>
              <a:t>-Não iremos instalar nenhum controlador até outra fase do projeto ,somente um indicador no monitoramento do processo para ajuste do operador no sistema dna de controle critico da máquina.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2025-01-12T23:59:56Z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